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3" r:id="rId1"/>
  </p:sldMasterIdLst>
  <p:notesMasterIdLst>
    <p:notesMasterId r:id="rId64"/>
  </p:notesMasterIdLst>
  <p:handoutMasterIdLst>
    <p:handoutMasterId r:id="rId65"/>
  </p:handoutMasterIdLst>
  <p:sldIdLst>
    <p:sldId id="307" r:id="rId2"/>
    <p:sldId id="329" r:id="rId3"/>
    <p:sldId id="331" r:id="rId4"/>
    <p:sldId id="418" r:id="rId5"/>
    <p:sldId id="370" r:id="rId6"/>
    <p:sldId id="371" r:id="rId7"/>
    <p:sldId id="408" r:id="rId8"/>
    <p:sldId id="409" r:id="rId9"/>
    <p:sldId id="372" r:id="rId10"/>
    <p:sldId id="373" r:id="rId11"/>
    <p:sldId id="374" r:id="rId12"/>
    <p:sldId id="410" r:id="rId13"/>
    <p:sldId id="411" r:id="rId14"/>
    <p:sldId id="412" r:id="rId15"/>
    <p:sldId id="413" r:id="rId16"/>
    <p:sldId id="414" r:id="rId17"/>
    <p:sldId id="415" r:id="rId18"/>
    <p:sldId id="424" r:id="rId19"/>
    <p:sldId id="425" r:id="rId20"/>
    <p:sldId id="376" r:id="rId21"/>
    <p:sldId id="377" r:id="rId22"/>
    <p:sldId id="378" r:id="rId23"/>
    <p:sldId id="379" r:id="rId24"/>
    <p:sldId id="380" r:id="rId25"/>
    <p:sldId id="381" r:id="rId26"/>
    <p:sldId id="382" r:id="rId27"/>
    <p:sldId id="383" r:id="rId28"/>
    <p:sldId id="385" r:id="rId29"/>
    <p:sldId id="384" r:id="rId30"/>
    <p:sldId id="387" r:id="rId31"/>
    <p:sldId id="389" r:id="rId32"/>
    <p:sldId id="390" r:id="rId33"/>
    <p:sldId id="416" r:id="rId34"/>
    <p:sldId id="391" r:id="rId35"/>
    <p:sldId id="392" r:id="rId36"/>
    <p:sldId id="393" r:id="rId37"/>
    <p:sldId id="417" r:id="rId38"/>
    <p:sldId id="401" r:id="rId39"/>
    <p:sldId id="402" r:id="rId40"/>
    <p:sldId id="394" r:id="rId41"/>
    <p:sldId id="395" r:id="rId42"/>
    <p:sldId id="403" r:id="rId43"/>
    <p:sldId id="404" r:id="rId44"/>
    <p:sldId id="396" r:id="rId45"/>
    <p:sldId id="397" r:id="rId46"/>
    <p:sldId id="405" r:id="rId47"/>
    <p:sldId id="406" r:id="rId48"/>
    <p:sldId id="398" r:id="rId49"/>
    <p:sldId id="399" r:id="rId50"/>
    <p:sldId id="400" r:id="rId51"/>
    <p:sldId id="426" r:id="rId52"/>
    <p:sldId id="427" r:id="rId53"/>
    <p:sldId id="428" r:id="rId54"/>
    <p:sldId id="429" r:id="rId55"/>
    <p:sldId id="430" r:id="rId56"/>
    <p:sldId id="431" r:id="rId57"/>
    <p:sldId id="432" r:id="rId58"/>
    <p:sldId id="433" r:id="rId59"/>
    <p:sldId id="434" r:id="rId60"/>
    <p:sldId id="437" r:id="rId61"/>
    <p:sldId id="435" r:id="rId62"/>
    <p:sldId id="436" r:id="rId63"/>
  </p:sldIdLst>
  <p:sldSz cx="9144000" cy="6858000" type="screen4x3"/>
  <p:notesSz cx="7102475" cy="10233025"/>
  <p:embeddedFontLst>
    <p:embeddedFont>
      <p:font typeface="VNI-Centur" panose="020B0604020202020204" pitchFamily="2" charset="0"/>
      <p:regular r:id="rId66"/>
      <p:bold r:id="rId67"/>
      <p:italic r:id="rId68"/>
      <p:boldItalic r:id="rId69"/>
    </p:embeddedFont>
    <p:embeddedFont>
      <p:font typeface="VNI-Cooper" panose="020B0604020202020204" pitchFamily="2" charset="0"/>
      <p:bold r:id="rId70"/>
    </p:embeddedFont>
    <p:embeddedFont>
      <p:font typeface="MS PGothic" panose="020B0600070205080204" pitchFamily="34" charset="-128"/>
      <p:regular r:id="rId71"/>
    </p:embeddedFont>
    <p:embeddedFont>
      <p:font typeface="VNI-Times" pitchFamily="2" charset="0"/>
      <p:regular r:id="rId72"/>
      <p:bold r:id="rId73"/>
      <p:italic r:id="rId74"/>
      <p:boldItalic r:id="rId75"/>
    </p:embeddedFont>
    <p:embeddedFont>
      <p:font typeface="Cambria" panose="02040503050406030204" pitchFamily="18" charset="0"/>
      <p:regular r:id="rId76"/>
      <p:bold r:id="rId77"/>
      <p:italic r:id="rId78"/>
      <p:boldItalic r:id="rId79"/>
    </p:embeddedFont>
    <p:embeddedFont>
      <p:font typeface="VNI-Helve" panose="020B0604020202020204" pitchFamily="2" charset="0"/>
      <p:regular r:id="rId80"/>
      <p:bold r:id="rId81"/>
      <p:italic r:id="rId82"/>
      <p:boldItalic r:id="rId83"/>
    </p:embeddedFont>
    <p:embeddedFont>
      <p:font typeface="Math1" panose="05000000000000000000" pitchFamily="2" charset="2"/>
      <p:regular r:id="rId84"/>
      <p:bold r:id="rId85"/>
    </p:embeddedFont>
    <p:embeddedFont>
      <p:font typeface="Calibri" panose="020F0502020204030204" pitchFamily="34" charset="0"/>
      <p:regular r:id="rId86"/>
      <p:bold r:id="rId87"/>
      <p:italic r:id="rId88"/>
      <p:boldItalic r:id="rId89"/>
    </p:embeddedFont>
    <p:embeddedFont>
      <p:font typeface="Tahoma" panose="020B0604030504040204" pitchFamily="34" charset="0"/>
      <p:regular r:id="rId90"/>
      <p:bold r:id="rId91"/>
    </p:embeddedFont>
  </p:embeddedFontLst>
  <p:kinsoku lang="ja-JP" invalStChars="、。，．・：；？！゛゜ヽヾゝゞ々ー’”）〕］｝〉》」』】°‰′″℃￠％ぁぃぅぇぉっゃゅょゎァィゥェォッャュョヮヵヶ!%),.:;?]}｡｣､･ｧｨｩｪｫｬｭｮｯｰﾞﾟ" invalEndChars="‘“（〔［｛〈《「『【￥＄$([\{｢￡"/>
  <p:defaultTextStyle>
    <a:defPPr>
      <a:defRPr lang="en-US"/>
    </a:defPPr>
    <a:lvl1pPr algn="l" rtl="0" fontAlgn="base">
      <a:spcBef>
        <a:spcPct val="20000"/>
      </a:spcBef>
      <a:spcAft>
        <a:spcPct val="0"/>
      </a:spcAft>
      <a:buClr>
        <a:schemeClr val="folHlink"/>
      </a:buClr>
      <a:buSzPct val="60000"/>
      <a:buFont typeface="Wingdings" panose="05000000000000000000" pitchFamily="2" charset="2"/>
      <a:defRPr sz="24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chemeClr val="folHlink"/>
      </a:buClr>
      <a:buSzPct val="60000"/>
      <a:buFont typeface="Wingdings" panose="05000000000000000000" pitchFamily="2" charset="2"/>
      <a:defRPr sz="24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chemeClr val="folHlink"/>
      </a:buClr>
      <a:buSzPct val="60000"/>
      <a:buFont typeface="Wingdings" panose="05000000000000000000" pitchFamily="2" charset="2"/>
      <a:defRPr sz="24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chemeClr val="folHlink"/>
      </a:buClr>
      <a:buSzPct val="60000"/>
      <a:buFont typeface="Wingdings" panose="05000000000000000000" pitchFamily="2" charset="2"/>
      <a:defRPr sz="24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chemeClr val="folHlink"/>
      </a:buClr>
      <a:buSzPct val="60000"/>
      <a:buFont typeface="Wingdings" panose="05000000000000000000" pitchFamily="2" charset="2"/>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DE0BD"/>
    <a:srgbClr val="F983C1"/>
    <a:srgbClr val="C1BAF8"/>
    <a:srgbClr val="FDD29F"/>
    <a:srgbClr val="FDDCB5"/>
    <a:srgbClr val="FFFFCD"/>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89491" autoAdjust="0"/>
  </p:normalViewPr>
  <p:slideViewPr>
    <p:cSldViewPr>
      <p:cViewPr varScale="1">
        <p:scale>
          <a:sx n="84" d="100"/>
          <a:sy n="84" d="100"/>
        </p:scale>
        <p:origin x="116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24"/>
    </p:cViewPr>
  </p:sorterViewPr>
  <p:notesViewPr>
    <p:cSldViewPr>
      <p:cViewPr>
        <p:scale>
          <a:sx n="75" d="100"/>
          <a:sy n="75" d="100"/>
        </p:scale>
        <p:origin x="-2220" y="-276"/>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font" Target="fonts/font2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font" Target="fonts/font25.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font" Target="fonts/font23.fntdata"/><Relationship Id="rId9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87" Type="http://schemas.openxmlformats.org/officeDocument/2006/relationships/font" Target="fonts/font22.fntdata"/><Relationship Id="rId61" Type="http://schemas.openxmlformats.org/officeDocument/2006/relationships/slide" Target="slides/slide60.xml"/><Relationship Id="rId82"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29.wmf"/><Relationship Id="rId5" Type="http://schemas.openxmlformats.org/officeDocument/2006/relationships/image" Target="../media/image36.wmf"/><Relationship Id="rId4"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29.wmf"/><Relationship Id="rId4" Type="http://schemas.openxmlformats.org/officeDocument/2006/relationships/image" Target="../media/image3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emf"/><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emf"/><Relationship Id="rId1" Type="http://schemas.openxmlformats.org/officeDocument/2006/relationships/image" Target="../media/image74.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5"/>
          <p:cNvSpPr>
            <a:spLocks noChangeArrowheads="1"/>
          </p:cNvSpPr>
          <p:nvPr/>
        </p:nvSpPr>
        <p:spPr bwMode="auto">
          <a:xfrm>
            <a:off x="79375" y="9875838"/>
            <a:ext cx="6943725" cy="306387"/>
          </a:xfrm>
          <a:prstGeom prst="rect">
            <a:avLst/>
          </a:prstGeom>
          <a:noFill/>
          <a:ln w="12700">
            <a:noFill/>
            <a:miter lim="800000"/>
            <a:headEnd/>
            <a:tailEnd/>
          </a:ln>
        </p:spPr>
        <p:txBody>
          <a:bodyPr wrap="none" lIns="99057" tIns="49528" rIns="99057" bIns="49528" anchor="ctr"/>
          <a:lstStyle/>
          <a:p>
            <a:pPr>
              <a:defRPr/>
            </a:pPr>
            <a:endParaRPr lang="en-US">
              <a:latin typeface="Arial" charset="0"/>
            </a:endParaRPr>
          </a:p>
        </p:txBody>
      </p:sp>
      <p:sp>
        <p:nvSpPr>
          <p:cNvPr id="76803" name="Line 6"/>
          <p:cNvSpPr>
            <a:spLocks noChangeShapeType="1"/>
          </p:cNvSpPr>
          <p:nvPr/>
        </p:nvSpPr>
        <p:spPr bwMode="auto">
          <a:xfrm>
            <a:off x="858838" y="427038"/>
            <a:ext cx="5822950" cy="0"/>
          </a:xfrm>
          <a:prstGeom prst="line">
            <a:avLst/>
          </a:prstGeom>
          <a:noFill/>
          <a:ln w="25400">
            <a:solidFill>
              <a:schemeClr val="tx1"/>
            </a:solidFill>
            <a:round/>
            <a:headEnd/>
            <a:tailEnd/>
          </a:ln>
        </p:spPr>
        <p:txBody>
          <a:bodyPr wrap="none" lIns="99057" tIns="49528" rIns="99057" bIns="49528" anchor="ctr"/>
          <a:lstStyle/>
          <a:p>
            <a:pPr>
              <a:defRPr/>
            </a:pPr>
            <a:endParaRPr lang="en-US">
              <a:latin typeface="Arial" charset="0"/>
            </a:endParaRPr>
          </a:p>
        </p:txBody>
      </p:sp>
      <p:sp>
        <p:nvSpPr>
          <p:cNvPr id="76804" name="Line 7"/>
          <p:cNvSpPr>
            <a:spLocks noChangeShapeType="1"/>
          </p:cNvSpPr>
          <p:nvPr/>
        </p:nvSpPr>
        <p:spPr bwMode="auto">
          <a:xfrm>
            <a:off x="858838" y="9805988"/>
            <a:ext cx="5822950" cy="0"/>
          </a:xfrm>
          <a:prstGeom prst="line">
            <a:avLst/>
          </a:prstGeom>
          <a:noFill/>
          <a:ln w="25400">
            <a:solidFill>
              <a:schemeClr val="tx1"/>
            </a:solidFill>
            <a:round/>
            <a:headEnd/>
            <a:tailEnd/>
          </a:ln>
        </p:spPr>
        <p:txBody>
          <a:bodyPr wrap="none" lIns="99057" tIns="49528" rIns="99057" bIns="49528" anchor="ctr"/>
          <a:lstStyle/>
          <a:p>
            <a:pPr>
              <a:defRPr/>
            </a:pPr>
            <a:endParaRPr lang="en-US">
              <a:latin typeface="Arial" charset="0"/>
            </a:endParaRPr>
          </a:p>
        </p:txBody>
      </p:sp>
      <p:sp>
        <p:nvSpPr>
          <p:cNvPr id="76805" name="Rectangle 8"/>
          <p:cNvSpPr>
            <a:spLocks noChangeArrowheads="1"/>
          </p:cNvSpPr>
          <p:nvPr/>
        </p:nvSpPr>
        <p:spPr bwMode="auto">
          <a:xfrm>
            <a:off x="74613" y="9869488"/>
            <a:ext cx="6953250" cy="269875"/>
          </a:xfrm>
          <a:prstGeom prst="rect">
            <a:avLst/>
          </a:prstGeom>
          <a:noFill/>
          <a:ln w="12700">
            <a:noFill/>
            <a:miter lim="800000"/>
            <a:headEnd/>
            <a:tailEnd/>
          </a:ln>
        </p:spPr>
        <p:txBody>
          <a:bodyPr lIns="98026" tIns="48153" rIns="98026" bIns="48153">
            <a:spAutoFit/>
          </a:bodyPr>
          <a:lstStyle/>
          <a:p>
            <a:pPr eaLnBrk="0" hangingPunct="0">
              <a:spcBef>
                <a:spcPct val="0"/>
              </a:spcBef>
              <a:buClrTx/>
              <a:buSzTx/>
              <a:tabLst>
                <a:tab pos="309553" algn="l"/>
                <a:tab pos="6995897" algn="r"/>
              </a:tabLst>
              <a:defRPr/>
            </a:pPr>
            <a:r>
              <a:rPr lang="en-US" sz="1100">
                <a:latin typeface="Arial" charset="0"/>
              </a:rPr>
              <a:t>Business Statistics: A Decision-Making Approach, 6e	© 2005 Prentice-Hall, Inc.</a:t>
            </a:r>
          </a:p>
        </p:txBody>
      </p:sp>
      <p:sp>
        <p:nvSpPr>
          <p:cNvPr id="76806" name="Rectangle 9"/>
          <p:cNvSpPr>
            <a:spLocks noChangeArrowheads="1"/>
          </p:cNvSpPr>
          <p:nvPr/>
        </p:nvSpPr>
        <p:spPr bwMode="auto">
          <a:xfrm>
            <a:off x="74613" y="61913"/>
            <a:ext cx="6953250" cy="306387"/>
          </a:xfrm>
          <a:prstGeom prst="rect">
            <a:avLst/>
          </a:prstGeom>
          <a:noFill/>
          <a:ln w="12700">
            <a:noFill/>
            <a:miter lim="800000"/>
            <a:headEnd/>
            <a:tailEnd/>
          </a:ln>
        </p:spPr>
        <p:txBody>
          <a:bodyPr lIns="98026" tIns="48153" rIns="98026" bIns="48153">
            <a:spAutoFit/>
          </a:bodyPr>
          <a:lstStyle>
            <a:lvl1pPr eaLnBrk="0" hangingPunct="0">
              <a:tabLst>
                <a:tab pos="307975" algn="l"/>
                <a:tab pos="3527425" algn="ctr"/>
                <a:tab pos="6994525" algn="r"/>
              </a:tabLst>
              <a:defRPr sz="2400">
                <a:solidFill>
                  <a:schemeClr val="tx1"/>
                </a:solidFill>
                <a:latin typeface="Arial" panose="020B0604020202020204" pitchFamily="34" charset="0"/>
              </a:defRPr>
            </a:lvl1pPr>
            <a:lvl2pPr marL="742950" indent="-285750" eaLnBrk="0" hangingPunct="0">
              <a:tabLst>
                <a:tab pos="307975" algn="l"/>
                <a:tab pos="3527425" algn="ctr"/>
                <a:tab pos="6994525" algn="r"/>
              </a:tabLst>
              <a:defRPr sz="2400">
                <a:solidFill>
                  <a:schemeClr val="tx1"/>
                </a:solidFill>
                <a:latin typeface="Arial" panose="020B0604020202020204" pitchFamily="34" charset="0"/>
              </a:defRPr>
            </a:lvl2pPr>
            <a:lvl3pPr marL="1143000" indent="-228600" eaLnBrk="0" hangingPunct="0">
              <a:tabLst>
                <a:tab pos="307975" algn="l"/>
                <a:tab pos="3527425" algn="ctr"/>
                <a:tab pos="6994525" algn="r"/>
              </a:tabLst>
              <a:defRPr sz="2400">
                <a:solidFill>
                  <a:schemeClr val="tx1"/>
                </a:solidFill>
                <a:latin typeface="Arial" panose="020B0604020202020204" pitchFamily="34" charset="0"/>
              </a:defRPr>
            </a:lvl3pPr>
            <a:lvl4pPr marL="1600200" indent="-228600" eaLnBrk="0" hangingPunct="0">
              <a:tabLst>
                <a:tab pos="307975" algn="l"/>
                <a:tab pos="3527425" algn="ctr"/>
                <a:tab pos="6994525" algn="r"/>
              </a:tabLst>
              <a:defRPr sz="2400">
                <a:solidFill>
                  <a:schemeClr val="tx1"/>
                </a:solidFill>
                <a:latin typeface="Arial" panose="020B0604020202020204" pitchFamily="34" charset="0"/>
              </a:defRPr>
            </a:lvl4pPr>
            <a:lvl5pPr marL="2057400" indent="-228600" eaLnBrk="0" hangingPunct="0">
              <a:tabLst>
                <a:tab pos="307975" algn="l"/>
                <a:tab pos="3527425" algn="ctr"/>
                <a:tab pos="6994525" algn="r"/>
              </a:tabLst>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9pPr>
          </a:lstStyle>
          <a:p>
            <a:pPr>
              <a:spcBef>
                <a:spcPct val="0"/>
              </a:spcBef>
              <a:buClrTx/>
              <a:buSzTx/>
            </a:pPr>
            <a:r>
              <a:rPr lang="en-US" altLang="vi-VN" sz="1300"/>
              <a:t>	Chapter 1	</a:t>
            </a:r>
            <a:r>
              <a:rPr lang="en-US" altLang="vi-VN" sz="1300" b="1"/>
              <a:t>Student Lecture Notes</a:t>
            </a:r>
            <a:r>
              <a:rPr lang="en-US" altLang="vi-VN" sz="1300"/>
              <a:t>	 1-</a:t>
            </a:r>
            <a:fld id="{88C670B1-1466-49F9-BE0F-2050E9F8E586}" type="slidenum">
              <a:rPr lang="en-US" altLang="vi-VN" sz="1300"/>
              <a:pPr>
                <a:spcBef>
                  <a:spcPct val="0"/>
                </a:spcBef>
                <a:buClrTx/>
                <a:buSzTx/>
              </a:pPr>
              <a:t>‹#›</a:t>
            </a:fld>
            <a:endParaRPr lang="en-US" altLang="vi-VN" sz="130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7738" y="3836988"/>
            <a:ext cx="5207000" cy="5629275"/>
          </a:xfrm>
          <a:prstGeom prst="rect">
            <a:avLst/>
          </a:prstGeom>
          <a:noFill/>
          <a:ln w="12700">
            <a:noFill/>
            <a:miter lim="800000"/>
            <a:headEnd/>
            <a:tailEnd/>
          </a:ln>
          <a:effectLst/>
        </p:spPr>
        <p:txBody>
          <a:bodyPr vert="horz" wrap="square" lIns="98026" tIns="48153" rIns="98026" bIns="4815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39" name="Rectangle 3"/>
          <p:cNvSpPr>
            <a:spLocks noChangeArrowheads="1" noTextEdit="1"/>
          </p:cNvSpPr>
          <p:nvPr>
            <p:ph type="sldImg" idx="2"/>
          </p:nvPr>
        </p:nvSpPr>
        <p:spPr bwMode="auto">
          <a:xfrm>
            <a:off x="1508125" y="511175"/>
            <a:ext cx="4313238" cy="32337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5540" name="Line 4"/>
          <p:cNvSpPr>
            <a:spLocks noChangeShapeType="1"/>
          </p:cNvSpPr>
          <p:nvPr/>
        </p:nvSpPr>
        <p:spPr bwMode="auto">
          <a:xfrm>
            <a:off x="1160463" y="4008438"/>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1" name="Line 5"/>
          <p:cNvSpPr>
            <a:spLocks noChangeShapeType="1"/>
          </p:cNvSpPr>
          <p:nvPr/>
        </p:nvSpPr>
        <p:spPr bwMode="auto">
          <a:xfrm>
            <a:off x="1160463" y="4349750"/>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2" name="Line 6"/>
          <p:cNvSpPr>
            <a:spLocks noChangeShapeType="1"/>
          </p:cNvSpPr>
          <p:nvPr/>
        </p:nvSpPr>
        <p:spPr bwMode="auto">
          <a:xfrm>
            <a:off x="1160463" y="4689475"/>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3" name="Line 7"/>
          <p:cNvSpPr>
            <a:spLocks noChangeShapeType="1"/>
          </p:cNvSpPr>
          <p:nvPr/>
        </p:nvSpPr>
        <p:spPr bwMode="auto">
          <a:xfrm>
            <a:off x="1160463" y="5030788"/>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4" name="Line 8"/>
          <p:cNvSpPr>
            <a:spLocks noChangeShapeType="1"/>
          </p:cNvSpPr>
          <p:nvPr/>
        </p:nvSpPr>
        <p:spPr bwMode="auto">
          <a:xfrm>
            <a:off x="1160463" y="5372100"/>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5" name="Line 9"/>
          <p:cNvSpPr>
            <a:spLocks noChangeShapeType="1"/>
          </p:cNvSpPr>
          <p:nvPr/>
        </p:nvSpPr>
        <p:spPr bwMode="auto">
          <a:xfrm>
            <a:off x="1160463" y="5713413"/>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6" name="Line 10"/>
          <p:cNvSpPr>
            <a:spLocks noChangeShapeType="1"/>
          </p:cNvSpPr>
          <p:nvPr/>
        </p:nvSpPr>
        <p:spPr bwMode="auto">
          <a:xfrm>
            <a:off x="1160463" y="5713413"/>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7" name="Line 11"/>
          <p:cNvSpPr>
            <a:spLocks noChangeShapeType="1"/>
          </p:cNvSpPr>
          <p:nvPr/>
        </p:nvSpPr>
        <p:spPr bwMode="auto">
          <a:xfrm>
            <a:off x="1160463" y="6054725"/>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8" name="Line 12"/>
          <p:cNvSpPr>
            <a:spLocks noChangeShapeType="1"/>
          </p:cNvSpPr>
          <p:nvPr/>
        </p:nvSpPr>
        <p:spPr bwMode="auto">
          <a:xfrm>
            <a:off x="1160463" y="6396038"/>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49" name="Line 13"/>
          <p:cNvSpPr>
            <a:spLocks noChangeShapeType="1"/>
          </p:cNvSpPr>
          <p:nvPr/>
        </p:nvSpPr>
        <p:spPr bwMode="auto">
          <a:xfrm>
            <a:off x="1160463" y="6737350"/>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0" name="Line 14"/>
          <p:cNvSpPr>
            <a:spLocks noChangeShapeType="1"/>
          </p:cNvSpPr>
          <p:nvPr/>
        </p:nvSpPr>
        <p:spPr bwMode="auto">
          <a:xfrm>
            <a:off x="1160463" y="7077075"/>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1" name="Line 15"/>
          <p:cNvSpPr>
            <a:spLocks noChangeShapeType="1"/>
          </p:cNvSpPr>
          <p:nvPr/>
        </p:nvSpPr>
        <p:spPr bwMode="auto">
          <a:xfrm>
            <a:off x="1160463" y="7418388"/>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2" name="Line 16"/>
          <p:cNvSpPr>
            <a:spLocks noChangeShapeType="1"/>
          </p:cNvSpPr>
          <p:nvPr/>
        </p:nvSpPr>
        <p:spPr bwMode="auto">
          <a:xfrm>
            <a:off x="1160463" y="7759700"/>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3" name="Line 17"/>
          <p:cNvSpPr>
            <a:spLocks noChangeShapeType="1"/>
          </p:cNvSpPr>
          <p:nvPr/>
        </p:nvSpPr>
        <p:spPr bwMode="auto">
          <a:xfrm>
            <a:off x="1160463" y="8101013"/>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4" name="Line 18"/>
          <p:cNvSpPr>
            <a:spLocks noChangeShapeType="1"/>
          </p:cNvSpPr>
          <p:nvPr/>
        </p:nvSpPr>
        <p:spPr bwMode="auto">
          <a:xfrm>
            <a:off x="1160463" y="8442325"/>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5" name="Line 19"/>
          <p:cNvSpPr>
            <a:spLocks noChangeShapeType="1"/>
          </p:cNvSpPr>
          <p:nvPr/>
        </p:nvSpPr>
        <p:spPr bwMode="auto">
          <a:xfrm>
            <a:off x="1160463" y="8783638"/>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6" name="Line 20"/>
          <p:cNvSpPr>
            <a:spLocks noChangeShapeType="1"/>
          </p:cNvSpPr>
          <p:nvPr/>
        </p:nvSpPr>
        <p:spPr bwMode="auto">
          <a:xfrm>
            <a:off x="1160463" y="9124950"/>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7" name="Line 21"/>
          <p:cNvSpPr>
            <a:spLocks noChangeShapeType="1"/>
          </p:cNvSpPr>
          <p:nvPr/>
        </p:nvSpPr>
        <p:spPr bwMode="auto">
          <a:xfrm>
            <a:off x="1160463" y="9466263"/>
            <a:ext cx="4824412" cy="0"/>
          </a:xfrm>
          <a:prstGeom prst="line">
            <a:avLst/>
          </a:prstGeom>
          <a:noFill/>
          <a:ln w="12700">
            <a:solidFill>
              <a:schemeClr val="folHlink"/>
            </a:solidFill>
            <a:round/>
            <a:headEnd/>
            <a:tailEnd/>
          </a:ln>
        </p:spPr>
        <p:txBody>
          <a:bodyPr wrap="none" lIns="99057" tIns="49528" rIns="99057" bIns="49528" anchor="ctr"/>
          <a:lstStyle/>
          <a:p>
            <a:pPr>
              <a:defRPr/>
            </a:pPr>
            <a:endParaRPr lang="en-US">
              <a:latin typeface="Arial" charset="0"/>
            </a:endParaRPr>
          </a:p>
        </p:txBody>
      </p:sp>
      <p:sp>
        <p:nvSpPr>
          <p:cNvPr id="65558" name="Line 22"/>
          <p:cNvSpPr>
            <a:spLocks noChangeShapeType="1"/>
          </p:cNvSpPr>
          <p:nvPr/>
        </p:nvSpPr>
        <p:spPr bwMode="auto">
          <a:xfrm>
            <a:off x="542925" y="427038"/>
            <a:ext cx="6059488" cy="0"/>
          </a:xfrm>
          <a:prstGeom prst="line">
            <a:avLst/>
          </a:prstGeom>
          <a:noFill/>
          <a:ln w="25400">
            <a:solidFill>
              <a:schemeClr val="tx1"/>
            </a:solidFill>
            <a:round/>
            <a:headEnd/>
            <a:tailEnd/>
          </a:ln>
        </p:spPr>
        <p:txBody>
          <a:bodyPr wrap="none" lIns="99057" tIns="49528" rIns="99057" bIns="49528" anchor="ctr"/>
          <a:lstStyle/>
          <a:p>
            <a:pPr>
              <a:defRPr/>
            </a:pPr>
            <a:endParaRPr lang="en-US">
              <a:latin typeface="Arial" charset="0"/>
            </a:endParaRPr>
          </a:p>
        </p:txBody>
      </p:sp>
      <p:sp>
        <p:nvSpPr>
          <p:cNvPr id="65559" name="Rectangle 23"/>
          <p:cNvSpPr>
            <a:spLocks noChangeArrowheads="1"/>
          </p:cNvSpPr>
          <p:nvPr/>
        </p:nvSpPr>
        <p:spPr bwMode="auto">
          <a:xfrm>
            <a:off x="80963" y="9875838"/>
            <a:ext cx="6940550" cy="269875"/>
          </a:xfrm>
          <a:prstGeom prst="rect">
            <a:avLst/>
          </a:prstGeom>
          <a:noFill/>
          <a:ln w="12700">
            <a:noFill/>
            <a:miter lim="800000"/>
            <a:headEnd/>
            <a:tailEnd/>
          </a:ln>
        </p:spPr>
        <p:txBody>
          <a:bodyPr lIns="98026" tIns="48153" rIns="98026" bIns="48153">
            <a:spAutoFit/>
          </a:bodyPr>
          <a:lstStyle/>
          <a:p>
            <a:pPr eaLnBrk="0" hangingPunct="0">
              <a:spcBef>
                <a:spcPct val="0"/>
              </a:spcBef>
              <a:buClrTx/>
              <a:buSzTx/>
              <a:buFontTx/>
              <a:buNone/>
              <a:tabLst>
                <a:tab pos="309553" algn="l"/>
                <a:tab pos="6995897" algn="r"/>
              </a:tabLst>
              <a:defRPr/>
            </a:pPr>
            <a:r>
              <a:rPr lang="en-US" sz="1100">
                <a:latin typeface="Arial" charset="0"/>
              </a:rPr>
              <a:t>Business Statistics: A Decision-Making Approach, 6e	© 2005 Prentice-Hall, Inc.</a:t>
            </a:r>
          </a:p>
        </p:txBody>
      </p:sp>
      <p:sp>
        <p:nvSpPr>
          <p:cNvPr id="65560" name="Line 24"/>
          <p:cNvSpPr>
            <a:spLocks noChangeShapeType="1"/>
          </p:cNvSpPr>
          <p:nvPr/>
        </p:nvSpPr>
        <p:spPr bwMode="auto">
          <a:xfrm>
            <a:off x="542925" y="9805988"/>
            <a:ext cx="6059488" cy="0"/>
          </a:xfrm>
          <a:prstGeom prst="line">
            <a:avLst/>
          </a:prstGeom>
          <a:noFill/>
          <a:ln w="25400">
            <a:solidFill>
              <a:schemeClr val="tx1"/>
            </a:solidFill>
            <a:round/>
            <a:headEnd/>
            <a:tailEnd/>
          </a:ln>
        </p:spPr>
        <p:txBody>
          <a:bodyPr wrap="none" lIns="99057" tIns="49528" rIns="99057" bIns="49528" anchor="ctr"/>
          <a:lstStyle/>
          <a:p>
            <a:pPr>
              <a:defRPr/>
            </a:pPr>
            <a:endParaRPr lang="en-US">
              <a:latin typeface="Arial" charset="0"/>
            </a:endParaRPr>
          </a:p>
        </p:txBody>
      </p:sp>
      <p:sp>
        <p:nvSpPr>
          <p:cNvPr id="65561" name="Rectangle 25"/>
          <p:cNvSpPr>
            <a:spLocks noChangeArrowheads="1"/>
          </p:cNvSpPr>
          <p:nvPr/>
        </p:nvSpPr>
        <p:spPr bwMode="auto">
          <a:xfrm>
            <a:off x="80963" y="69850"/>
            <a:ext cx="6940550" cy="304800"/>
          </a:xfrm>
          <a:prstGeom prst="rect">
            <a:avLst/>
          </a:prstGeom>
          <a:noFill/>
          <a:ln w="12700">
            <a:noFill/>
            <a:miter lim="800000"/>
            <a:headEnd/>
            <a:tailEnd/>
          </a:ln>
        </p:spPr>
        <p:txBody>
          <a:bodyPr lIns="98026" tIns="48153" rIns="98026" bIns="48153">
            <a:spAutoFit/>
          </a:bodyPr>
          <a:lstStyle>
            <a:lvl1pPr eaLnBrk="0" hangingPunct="0">
              <a:tabLst>
                <a:tab pos="307975" algn="l"/>
                <a:tab pos="3527425" algn="ctr"/>
                <a:tab pos="6994525" algn="r"/>
              </a:tabLst>
              <a:defRPr sz="2400">
                <a:solidFill>
                  <a:schemeClr val="tx1"/>
                </a:solidFill>
                <a:latin typeface="Arial" panose="020B0604020202020204" pitchFamily="34" charset="0"/>
              </a:defRPr>
            </a:lvl1pPr>
            <a:lvl2pPr marL="742950" indent="-285750" eaLnBrk="0" hangingPunct="0">
              <a:tabLst>
                <a:tab pos="307975" algn="l"/>
                <a:tab pos="3527425" algn="ctr"/>
                <a:tab pos="6994525" algn="r"/>
              </a:tabLst>
              <a:defRPr sz="2400">
                <a:solidFill>
                  <a:schemeClr val="tx1"/>
                </a:solidFill>
                <a:latin typeface="Arial" panose="020B0604020202020204" pitchFamily="34" charset="0"/>
              </a:defRPr>
            </a:lvl2pPr>
            <a:lvl3pPr marL="1143000" indent="-228600" eaLnBrk="0" hangingPunct="0">
              <a:tabLst>
                <a:tab pos="307975" algn="l"/>
                <a:tab pos="3527425" algn="ctr"/>
                <a:tab pos="6994525" algn="r"/>
              </a:tabLst>
              <a:defRPr sz="2400">
                <a:solidFill>
                  <a:schemeClr val="tx1"/>
                </a:solidFill>
                <a:latin typeface="Arial" panose="020B0604020202020204" pitchFamily="34" charset="0"/>
              </a:defRPr>
            </a:lvl3pPr>
            <a:lvl4pPr marL="1600200" indent="-228600" eaLnBrk="0" hangingPunct="0">
              <a:tabLst>
                <a:tab pos="307975" algn="l"/>
                <a:tab pos="3527425" algn="ctr"/>
                <a:tab pos="6994525" algn="r"/>
              </a:tabLst>
              <a:defRPr sz="2400">
                <a:solidFill>
                  <a:schemeClr val="tx1"/>
                </a:solidFill>
                <a:latin typeface="Arial" panose="020B0604020202020204" pitchFamily="34" charset="0"/>
              </a:defRPr>
            </a:lvl4pPr>
            <a:lvl5pPr marL="2057400" indent="-228600" eaLnBrk="0" hangingPunct="0">
              <a:tabLst>
                <a:tab pos="307975" algn="l"/>
                <a:tab pos="3527425" algn="ctr"/>
                <a:tab pos="6994525" algn="r"/>
              </a:tabLst>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tabLst>
                <a:tab pos="307975" algn="l"/>
                <a:tab pos="3527425" algn="ctr"/>
                <a:tab pos="6994525" algn="r"/>
              </a:tabLst>
              <a:defRPr sz="2400">
                <a:solidFill>
                  <a:schemeClr val="tx1"/>
                </a:solidFill>
                <a:latin typeface="Arial" panose="020B0604020202020204" pitchFamily="34" charset="0"/>
              </a:defRPr>
            </a:lvl9pPr>
          </a:lstStyle>
          <a:p>
            <a:pPr>
              <a:spcBef>
                <a:spcPct val="0"/>
              </a:spcBef>
              <a:buClrTx/>
              <a:buSzTx/>
              <a:buFontTx/>
              <a:buNone/>
            </a:pPr>
            <a:r>
              <a:rPr lang="en-US" altLang="vi-VN" sz="1300"/>
              <a:t>	Chapter 1	</a:t>
            </a:r>
            <a:r>
              <a:rPr lang="en-US" altLang="vi-VN" sz="1300" b="1"/>
              <a:t>Instructor Notes</a:t>
            </a:r>
            <a:r>
              <a:rPr lang="en-US" altLang="vi-VN" sz="1300"/>
              <a:t>	1-</a:t>
            </a:r>
            <a:fld id="{02932831-28E7-4A80-950D-93B4938947E2}" type="slidenum">
              <a:rPr lang="en-US" altLang="vi-VN" sz="1300"/>
              <a:pPr>
                <a:spcBef>
                  <a:spcPct val="0"/>
                </a:spcBef>
                <a:buClrTx/>
                <a:buSzTx/>
                <a:buFontTx/>
                <a:buNone/>
              </a:pPr>
              <a:t>‹#›</a:t>
            </a:fld>
            <a:endParaRPr lang="en-US" altLang="vi-VN" sz="130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509713" y="511175"/>
            <a:ext cx="4310062" cy="3233738"/>
          </a:xfrm>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xfrm>
            <a:off x="1509713" y="511175"/>
            <a:ext cx="4310062" cy="3233738"/>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509713" y="511175"/>
            <a:ext cx="4310062" cy="3233738"/>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509713" y="511175"/>
            <a:ext cx="4310062" cy="3233738"/>
          </a:xfrm>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xfrm>
            <a:off x="1509713" y="511175"/>
            <a:ext cx="4310062" cy="3233738"/>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smtClean="0"/>
              <a:t>Critical: toi han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xfrm>
            <a:off x="1509713" y="511175"/>
            <a:ext cx="4310062" cy="3233738"/>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xfrm>
            <a:off x="1509713" y="511175"/>
            <a:ext cx="4310062" cy="3233738"/>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xfrm>
            <a:off x="1509713" y="511175"/>
            <a:ext cx="4310062" cy="3233738"/>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xfrm>
            <a:off x="1509713" y="511175"/>
            <a:ext cx="4310062" cy="3233738"/>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xfrm>
            <a:off x="1509713" y="511175"/>
            <a:ext cx="4310062" cy="3233738"/>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xfrm>
            <a:off x="1509713" y="511175"/>
            <a:ext cx="4310062" cy="3233738"/>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8392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57200" y="3200400"/>
            <a:ext cx="8077200" cy="1447800"/>
          </a:xfrm>
          <a:prstGeom prst="rect">
            <a:avLst/>
          </a:prstGeom>
          <a:noFill/>
          <a:ln w="9525">
            <a:noFill/>
            <a:miter lim="800000"/>
            <a:headEnd/>
            <a:tailEnd/>
          </a:ln>
        </p:spPr>
        <p:txBody>
          <a:bodyPr lIns="85342" tIns="42672" rIns="85342" bIns="42672"/>
          <a:lstStyle/>
          <a:p>
            <a:pPr algn="ctr" defTabSz="852488">
              <a:defRPr/>
            </a:pPr>
            <a:endParaRPr lang="en-US" sz="2800">
              <a:latin typeface="Arial" charset="0"/>
            </a:endParaRPr>
          </a:p>
        </p:txBody>
      </p:sp>
      <p:sp>
        <p:nvSpPr>
          <p:cNvPr id="107522" name="Rectangle 2"/>
          <p:cNvSpPr>
            <a:spLocks noGrp="1" noChangeArrowheads="1"/>
          </p:cNvSpPr>
          <p:nvPr>
            <p:ph type="ctrTitle"/>
          </p:nvPr>
        </p:nvSpPr>
        <p:spPr>
          <a:xfrm>
            <a:off x="1066800" y="1676400"/>
            <a:ext cx="7772400" cy="704850"/>
          </a:xfrm>
        </p:spPr>
        <p:txBody>
          <a:bodyPr/>
          <a:lstStyle>
            <a:lvl1pPr>
              <a:defRPr/>
            </a:lvl1pPr>
          </a:lstStyle>
          <a:p>
            <a:r>
              <a:rPr lang="en-US"/>
              <a:t>Click to edit Master title style</a:t>
            </a:r>
          </a:p>
        </p:txBody>
      </p:sp>
      <p:sp>
        <p:nvSpPr>
          <p:cNvPr id="5" name="Footer Placeholder 4"/>
          <p:cNvSpPr>
            <a:spLocks noGrp="1" noChangeArrowheads="1"/>
          </p:cNvSpPr>
          <p:nvPr>
            <p:ph type="ftr" sz="quarter" idx="10"/>
          </p:nvPr>
        </p:nvSpPr>
        <p:spPr>
          <a:xfrm>
            <a:off x="152400" y="6400800"/>
            <a:ext cx="4648200" cy="323850"/>
          </a:xfrm>
        </p:spPr>
        <p:txBody>
          <a:bodyPr/>
          <a:lstStyle>
            <a:lvl1pPr>
              <a:defRPr/>
            </a:lvl1pPr>
          </a:lstStyle>
          <a:p>
            <a:pPr>
              <a:defRPr/>
            </a:pPr>
            <a:endParaRPr lang="en-US"/>
          </a:p>
        </p:txBody>
      </p:sp>
      <p:sp>
        <p:nvSpPr>
          <p:cNvPr id="6" name="Slide Number Placeholder 5"/>
          <p:cNvSpPr>
            <a:spLocks noGrp="1" noChangeArrowheads="1"/>
          </p:cNvSpPr>
          <p:nvPr>
            <p:ph type="sldNum" sz="quarter" idx="11"/>
          </p:nvPr>
        </p:nvSpPr>
        <p:spPr>
          <a:xfrm>
            <a:off x="6858000" y="6400800"/>
            <a:ext cx="2133600" cy="320675"/>
          </a:xfrm>
        </p:spPr>
        <p:txBody>
          <a:bodyPr/>
          <a:lstStyle>
            <a:lvl1pPr>
              <a:defRPr/>
            </a:lvl1pPr>
          </a:lstStyle>
          <a:p>
            <a:r>
              <a:rPr lang="en-US" altLang="vi-VN"/>
              <a:t>Chap 1-</a:t>
            </a:r>
            <a:fld id="{A7A190FA-B262-4DC4-AE3F-CDFEE9A1ADE5}" type="slidenum">
              <a:rPr lang="en-US" altLang="vi-VN"/>
              <a:pPr/>
              <a:t>‹#›</a:t>
            </a:fld>
            <a:endParaRPr lang="en-US" altLang="vi-VN"/>
          </a:p>
        </p:txBody>
      </p:sp>
    </p:spTree>
    <p:extLst>
      <p:ext uri="{BB962C8B-B14F-4D97-AF65-F5344CB8AC3E}">
        <p14:creationId xmlns:p14="http://schemas.microsoft.com/office/powerpoint/2010/main" val="25847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tmplLst>
          <p:tmpl lvl="1">
            <p:tnLst>
              <p:par>
                <p:cTn presetID="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r>
              <a:rPr lang="en-US" altLang="vi-VN"/>
              <a:t>Chap 5-</a:t>
            </a:r>
            <a:fld id="{6725B9C9-32FA-4625-962C-88484CACFC1A}" type="slidenum">
              <a:rPr lang="en-US" altLang="vi-VN"/>
              <a:pPr/>
              <a:t>‹#›</a:t>
            </a:fld>
            <a:endParaRPr lang="en-US" altLang="vi-VN"/>
          </a:p>
        </p:txBody>
      </p:sp>
    </p:spTree>
    <p:extLst>
      <p:ext uri="{BB962C8B-B14F-4D97-AF65-F5344CB8AC3E}">
        <p14:creationId xmlns:p14="http://schemas.microsoft.com/office/powerpoint/2010/main" val="167538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20193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81000"/>
            <a:ext cx="59055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r>
              <a:rPr lang="en-US" altLang="vi-VN"/>
              <a:t>Chap 5-</a:t>
            </a:r>
            <a:fld id="{779BDC28-32E0-4535-B11B-2014252105EB}" type="slidenum">
              <a:rPr lang="en-US" altLang="vi-VN"/>
              <a:pPr/>
              <a:t>‹#›</a:t>
            </a:fld>
            <a:endParaRPr lang="en-US" altLang="vi-VN"/>
          </a:p>
        </p:txBody>
      </p:sp>
    </p:spTree>
    <p:extLst>
      <p:ext uri="{BB962C8B-B14F-4D97-AF65-F5344CB8AC3E}">
        <p14:creationId xmlns:p14="http://schemas.microsoft.com/office/powerpoint/2010/main" val="24089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9303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r>
              <a:rPr lang="en-US" altLang="vi-VN"/>
              <a:t>Chap 5-</a:t>
            </a:r>
            <a:fld id="{6E826802-1AE5-4BA7-8AF9-9082F6A594EA}" type="slidenum">
              <a:rPr lang="en-US" altLang="vi-VN"/>
              <a:pPr/>
              <a:t>‹#›</a:t>
            </a:fld>
            <a:endParaRPr lang="en-US" altLang="vi-VN"/>
          </a:p>
        </p:txBody>
      </p:sp>
    </p:spTree>
    <p:extLst>
      <p:ext uri="{BB962C8B-B14F-4D97-AF65-F5344CB8AC3E}">
        <p14:creationId xmlns:p14="http://schemas.microsoft.com/office/powerpoint/2010/main" val="246369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r>
              <a:rPr lang="en-US" altLang="vi-VN"/>
              <a:t>Chap 5-</a:t>
            </a:r>
            <a:fld id="{C8C342E5-58C5-4AA0-BB09-3C2CE3172704}" type="slidenum">
              <a:rPr lang="en-US" altLang="vi-VN"/>
              <a:pPr/>
              <a:t>‹#›</a:t>
            </a:fld>
            <a:endParaRPr lang="en-US" altLang="vi-VN"/>
          </a:p>
        </p:txBody>
      </p:sp>
    </p:spTree>
    <p:extLst>
      <p:ext uri="{BB962C8B-B14F-4D97-AF65-F5344CB8AC3E}">
        <p14:creationId xmlns:p14="http://schemas.microsoft.com/office/powerpoint/2010/main" val="236091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r>
              <a:rPr lang="en-US" altLang="vi-VN"/>
              <a:t>Chap 5-</a:t>
            </a:r>
            <a:fld id="{A3447B92-28C0-4EE7-A52F-F14B58F7C183}" type="slidenum">
              <a:rPr lang="en-US" altLang="vi-VN"/>
              <a:pPr/>
              <a:t>‹#›</a:t>
            </a:fld>
            <a:endParaRPr lang="en-US" altLang="vi-VN"/>
          </a:p>
        </p:txBody>
      </p:sp>
    </p:spTree>
    <p:extLst>
      <p:ext uri="{BB962C8B-B14F-4D97-AF65-F5344CB8AC3E}">
        <p14:creationId xmlns:p14="http://schemas.microsoft.com/office/powerpoint/2010/main" val="98597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r>
              <a:rPr lang="en-US" altLang="vi-VN"/>
              <a:t>Chap 5-</a:t>
            </a:r>
            <a:fld id="{E4A972B3-55B4-424C-879E-B4A6B728B0BA}" type="slidenum">
              <a:rPr lang="en-US" altLang="vi-VN"/>
              <a:pPr/>
              <a:t>‹#›</a:t>
            </a:fld>
            <a:endParaRPr lang="en-US" altLang="vi-VN"/>
          </a:p>
        </p:txBody>
      </p:sp>
    </p:spTree>
    <p:extLst>
      <p:ext uri="{BB962C8B-B14F-4D97-AF65-F5344CB8AC3E}">
        <p14:creationId xmlns:p14="http://schemas.microsoft.com/office/powerpoint/2010/main" val="275556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ftr" sz="quarter" idx="10"/>
          </p:nvPr>
        </p:nvSpPr>
        <p:spPr>
          <a:ln/>
        </p:spPr>
        <p:txBody>
          <a:bodyPr/>
          <a:lstStyle>
            <a:lvl1pPr>
              <a:defRPr/>
            </a:lvl1pPr>
          </a:lstStyle>
          <a:p>
            <a:pPr>
              <a:defRPr/>
            </a:pPr>
            <a:endParaRPr lang="en-US"/>
          </a:p>
        </p:txBody>
      </p:sp>
      <p:sp>
        <p:nvSpPr>
          <p:cNvPr id="8" name="Rectangle 12"/>
          <p:cNvSpPr>
            <a:spLocks noGrp="1" noChangeArrowheads="1"/>
          </p:cNvSpPr>
          <p:nvPr>
            <p:ph type="sldNum" sz="quarter" idx="11"/>
          </p:nvPr>
        </p:nvSpPr>
        <p:spPr>
          <a:ln/>
        </p:spPr>
        <p:txBody>
          <a:bodyPr/>
          <a:lstStyle>
            <a:lvl1pPr>
              <a:defRPr/>
            </a:lvl1pPr>
          </a:lstStyle>
          <a:p>
            <a:r>
              <a:rPr lang="en-US" altLang="vi-VN"/>
              <a:t>Chap 5-</a:t>
            </a:r>
            <a:fld id="{04BF3878-214D-4CD7-BAB0-01868006E1A3}" type="slidenum">
              <a:rPr lang="en-US" altLang="vi-VN"/>
              <a:pPr/>
              <a:t>‹#›</a:t>
            </a:fld>
            <a:endParaRPr lang="en-US" altLang="vi-VN"/>
          </a:p>
        </p:txBody>
      </p:sp>
    </p:spTree>
    <p:extLst>
      <p:ext uri="{BB962C8B-B14F-4D97-AF65-F5344CB8AC3E}">
        <p14:creationId xmlns:p14="http://schemas.microsoft.com/office/powerpoint/2010/main" val="95372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ftr" sz="quarter" idx="10"/>
          </p:nvPr>
        </p:nvSpPr>
        <p:spPr>
          <a:ln/>
        </p:spPr>
        <p:txBody>
          <a:bodyPr/>
          <a:lstStyle>
            <a:lvl1pPr>
              <a:defRPr/>
            </a:lvl1pPr>
          </a:lstStyle>
          <a:p>
            <a:pPr>
              <a:defRPr/>
            </a:pPr>
            <a:endParaRPr lang="en-US"/>
          </a:p>
        </p:txBody>
      </p:sp>
      <p:sp>
        <p:nvSpPr>
          <p:cNvPr id="4" name="Rectangle 12"/>
          <p:cNvSpPr>
            <a:spLocks noGrp="1" noChangeArrowheads="1"/>
          </p:cNvSpPr>
          <p:nvPr>
            <p:ph type="sldNum" sz="quarter" idx="11"/>
          </p:nvPr>
        </p:nvSpPr>
        <p:spPr>
          <a:ln/>
        </p:spPr>
        <p:txBody>
          <a:bodyPr/>
          <a:lstStyle>
            <a:lvl1pPr>
              <a:defRPr/>
            </a:lvl1pPr>
          </a:lstStyle>
          <a:p>
            <a:r>
              <a:rPr lang="en-US" altLang="vi-VN"/>
              <a:t>Chap 5-</a:t>
            </a:r>
            <a:fld id="{0E99ED48-AE22-4C92-A745-6E930F654520}" type="slidenum">
              <a:rPr lang="en-US" altLang="vi-VN"/>
              <a:pPr/>
              <a:t>‹#›</a:t>
            </a:fld>
            <a:endParaRPr lang="en-US" altLang="vi-VN"/>
          </a:p>
        </p:txBody>
      </p:sp>
    </p:spTree>
    <p:extLst>
      <p:ext uri="{BB962C8B-B14F-4D97-AF65-F5344CB8AC3E}">
        <p14:creationId xmlns:p14="http://schemas.microsoft.com/office/powerpoint/2010/main" val="259438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endParaRPr lang="en-US"/>
          </a:p>
        </p:txBody>
      </p:sp>
      <p:sp>
        <p:nvSpPr>
          <p:cNvPr id="3" name="Rectangle 12"/>
          <p:cNvSpPr>
            <a:spLocks noGrp="1" noChangeArrowheads="1"/>
          </p:cNvSpPr>
          <p:nvPr>
            <p:ph type="sldNum" sz="quarter" idx="11"/>
          </p:nvPr>
        </p:nvSpPr>
        <p:spPr>
          <a:ln/>
        </p:spPr>
        <p:txBody>
          <a:bodyPr/>
          <a:lstStyle>
            <a:lvl1pPr>
              <a:defRPr/>
            </a:lvl1pPr>
          </a:lstStyle>
          <a:p>
            <a:r>
              <a:rPr lang="en-US" altLang="vi-VN"/>
              <a:t>Chap 5-</a:t>
            </a:r>
            <a:fld id="{4F014FD0-4FAE-4C92-9D49-71CAF7A9BAE5}" type="slidenum">
              <a:rPr lang="en-US" altLang="vi-VN"/>
              <a:pPr/>
              <a:t>‹#›</a:t>
            </a:fld>
            <a:endParaRPr lang="en-US" altLang="vi-VN"/>
          </a:p>
        </p:txBody>
      </p:sp>
    </p:spTree>
    <p:extLst>
      <p:ext uri="{BB962C8B-B14F-4D97-AF65-F5344CB8AC3E}">
        <p14:creationId xmlns:p14="http://schemas.microsoft.com/office/powerpoint/2010/main" val="400494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r>
              <a:rPr lang="en-US" altLang="vi-VN"/>
              <a:t>Chap 5-</a:t>
            </a:r>
            <a:fld id="{66D63499-3986-42F1-9230-BA9DF7D89B19}" type="slidenum">
              <a:rPr lang="en-US" altLang="vi-VN"/>
              <a:pPr/>
              <a:t>‹#›</a:t>
            </a:fld>
            <a:endParaRPr lang="en-US" altLang="vi-VN"/>
          </a:p>
        </p:txBody>
      </p:sp>
    </p:spTree>
    <p:extLst>
      <p:ext uri="{BB962C8B-B14F-4D97-AF65-F5344CB8AC3E}">
        <p14:creationId xmlns:p14="http://schemas.microsoft.com/office/powerpoint/2010/main" val="127371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r>
              <a:rPr lang="en-US" altLang="vi-VN"/>
              <a:t>Chap 5-</a:t>
            </a:r>
            <a:fld id="{8A03F956-5ED3-4F8D-9E7C-40E548A18E58}" type="slidenum">
              <a:rPr lang="en-US" altLang="vi-VN"/>
              <a:pPr/>
              <a:t>‹#›</a:t>
            </a:fld>
            <a:endParaRPr lang="en-US" altLang="vi-VN"/>
          </a:p>
        </p:txBody>
      </p:sp>
    </p:spTree>
    <p:extLst>
      <p:ext uri="{BB962C8B-B14F-4D97-AF65-F5344CB8AC3E}">
        <p14:creationId xmlns:p14="http://schemas.microsoft.com/office/powerpoint/2010/main" val="141825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9"/>
          <p:cNvSpPr>
            <a:spLocks noGrp="1" noChangeArrowheads="1"/>
          </p:cNvSpPr>
          <p:nvPr>
            <p:ph type="title"/>
          </p:nvPr>
        </p:nvSpPr>
        <p:spPr bwMode="auto">
          <a:xfrm>
            <a:off x="990600" y="381000"/>
            <a:ext cx="7793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b" anchorCtr="0" compatLnSpc="1">
            <a:prstTxWarp prst="textNoShape">
              <a:avLst/>
            </a:prstTxWarp>
          </a:bodyPr>
          <a:lstStyle/>
          <a:p>
            <a:pPr lvl="0"/>
            <a:r>
              <a:rPr lang="en-US" altLang="vi-VN" smtClean="0"/>
              <a:t>Click to edit Master title style</a:t>
            </a:r>
          </a:p>
        </p:txBody>
      </p:sp>
      <p:sp>
        <p:nvSpPr>
          <p:cNvPr id="44035" name="Rectangle 10"/>
          <p:cNvSpPr>
            <a:spLocks noGrp="1" noChangeArrowheads="1"/>
          </p:cNvSpPr>
          <p:nvPr>
            <p:ph type="body" idx="1"/>
          </p:nvPr>
        </p:nvSpPr>
        <p:spPr bwMode="auto">
          <a:xfrm>
            <a:off x="762000" y="160020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92171" name="Rectangle 11"/>
          <p:cNvSpPr>
            <a:spLocks noGrp="1" noChangeArrowheads="1"/>
          </p:cNvSpPr>
          <p:nvPr>
            <p:ph type="ftr" sz="quarter" idx="3"/>
          </p:nvPr>
        </p:nvSpPr>
        <p:spPr bwMode="auto">
          <a:xfrm>
            <a:off x="152400" y="6400800"/>
            <a:ext cx="4648200" cy="304800"/>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a:spcBef>
                <a:spcPct val="0"/>
              </a:spcBef>
              <a:buClrTx/>
              <a:buSzTx/>
              <a:buFontTx/>
              <a:buNone/>
              <a:defRPr sz="1000">
                <a:latin typeface="Tahoma" pitchFamily="34" charset="0"/>
              </a:defRPr>
            </a:lvl1pPr>
          </a:lstStyle>
          <a:p>
            <a:pPr>
              <a:defRPr/>
            </a:pPr>
            <a:endParaRPr lang="en-US"/>
          </a:p>
        </p:txBody>
      </p:sp>
      <p:sp>
        <p:nvSpPr>
          <p:cNvPr id="92172" name="Rectangle 12"/>
          <p:cNvSpPr>
            <a:spLocks noGrp="1" noChangeArrowheads="1"/>
          </p:cNvSpPr>
          <p:nvPr>
            <p:ph type="sldNum" sz="quarter" idx="4"/>
          </p:nvPr>
        </p:nvSpPr>
        <p:spPr bwMode="auto">
          <a:xfrm>
            <a:off x="7086600" y="6400800"/>
            <a:ext cx="1905000" cy="309563"/>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algn="r">
              <a:spcBef>
                <a:spcPct val="0"/>
              </a:spcBef>
              <a:buClrTx/>
              <a:buSzTx/>
              <a:buFontTx/>
              <a:buNone/>
              <a:defRPr sz="1000">
                <a:latin typeface="Tahoma" panose="020B0604030504040204" pitchFamily="34" charset="0"/>
              </a:defRPr>
            </a:lvl1pPr>
          </a:lstStyle>
          <a:p>
            <a:r>
              <a:rPr lang="en-US" altLang="vi-VN"/>
              <a:t>Chap 5-</a:t>
            </a:r>
            <a:fld id="{01471B8D-0489-4265-BAD5-72DD6C16D327}" type="slidenum">
              <a:rPr lang="en-US" altLang="vi-VN"/>
              <a:pPr/>
              <a:t>‹#›</a:t>
            </a:fld>
            <a:endParaRPr lang="en-US" altLang="vi-VN"/>
          </a:p>
        </p:txBody>
      </p:sp>
      <p:pic>
        <p:nvPicPr>
          <p:cNvPr id="44038"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09600"/>
            <a:ext cx="88392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8"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iming>
    <p:tnLst>
      <p:par>
        <p:cTn id="1" dur="indefinite" restart="never" nodeType="tmRoot"/>
      </p:par>
    </p:tnLst>
  </p:timing>
  <p:hf hdr="0" ftr="0" dt="0"/>
  <p:txStyles>
    <p:titleStyle>
      <a:lvl1pPr algn="ctr" defTabSz="852488" rtl="0" eaLnBrk="0" fontAlgn="base" hangingPunct="0">
        <a:spcBef>
          <a:spcPct val="0"/>
        </a:spcBef>
        <a:spcAft>
          <a:spcPct val="0"/>
        </a:spcAft>
        <a:defRPr sz="4100">
          <a:solidFill>
            <a:schemeClr val="tx2"/>
          </a:solidFill>
          <a:latin typeface="+mj-lt"/>
          <a:ea typeface="+mj-ea"/>
          <a:cs typeface="+mj-cs"/>
        </a:defRPr>
      </a:lvl1pPr>
      <a:lvl2pPr algn="ctr" defTabSz="852488" rtl="0" eaLnBrk="0" fontAlgn="base" hangingPunct="0">
        <a:spcBef>
          <a:spcPct val="0"/>
        </a:spcBef>
        <a:spcAft>
          <a:spcPct val="0"/>
        </a:spcAft>
        <a:defRPr sz="4100">
          <a:solidFill>
            <a:schemeClr val="tx2"/>
          </a:solidFill>
          <a:latin typeface="Tahoma" pitchFamily="34" charset="0"/>
        </a:defRPr>
      </a:lvl2pPr>
      <a:lvl3pPr algn="ctr" defTabSz="852488" rtl="0" eaLnBrk="0" fontAlgn="base" hangingPunct="0">
        <a:spcBef>
          <a:spcPct val="0"/>
        </a:spcBef>
        <a:spcAft>
          <a:spcPct val="0"/>
        </a:spcAft>
        <a:defRPr sz="4100">
          <a:solidFill>
            <a:schemeClr val="tx2"/>
          </a:solidFill>
          <a:latin typeface="Tahoma" pitchFamily="34" charset="0"/>
        </a:defRPr>
      </a:lvl3pPr>
      <a:lvl4pPr algn="ctr" defTabSz="852488" rtl="0" eaLnBrk="0" fontAlgn="base" hangingPunct="0">
        <a:spcBef>
          <a:spcPct val="0"/>
        </a:spcBef>
        <a:spcAft>
          <a:spcPct val="0"/>
        </a:spcAft>
        <a:defRPr sz="4100">
          <a:solidFill>
            <a:schemeClr val="tx2"/>
          </a:solidFill>
          <a:latin typeface="Tahoma" pitchFamily="34" charset="0"/>
        </a:defRPr>
      </a:lvl4pPr>
      <a:lvl5pPr algn="ctr" defTabSz="852488" rtl="0" eaLnBrk="0" fontAlgn="base" hangingPunct="0">
        <a:spcBef>
          <a:spcPct val="0"/>
        </a:spcBef>
        <a:spcAft>
          <a:spcPct val="0"/>
        </a:spcAft>
        <a:defRPr sz="4100">
          <a:solidFill>
            <a:schemeClr val="tx2"/>
          </a:solidFill>
          <a:latin typeface="Tahoma" pitchFamily="34" charset="0"/>
        </a:defRPr>
      </a:lvl5pPr>
      <a:lvl6pPr marL="457200" algn="ctr" defTabSz="852488" rtl="0" fontAlgn="base">
        <a:spcBef>
          <a:spcPct val="0"/>
        </a:spcBef>
        <a:spcAft>
          <a:spcPct val="0"/>
        </a:spcAft>
        <a:defRPr sz="4100">
          <a:solidFill>
            <a:schemeClr val="tx2"/>
          </a:solidFill>
          <a:latin typeface="Tahoma" pitchFamily="34" charset="0"/>
        </a:defRPr>
      </a:lvl6pPr>
      <a:lvl7pPr marL="914400" algn="ctr" defTabSz="852488" rtl="0" fontAlgn="base">
        <a:spcBef>
          <a:spcPct val="0"/>
        </a:spcBef>
        <a:spcAft>
          <a:spcPct val="0"/>
        </a:spcAft>
        <a:defRPr sz="4100">
          <a:solidFill>
            <a:schemeClr val="tx2"/>
          </a:solidFill>
          <a:latin typeface="Tahoma" pitchFamily="34" charset="0"/>
        </a:defRPr>
      </a:lvl7pPr>
      <a:lvl8pPr marL="1371600" algn="ctr" defTabSz="852488" rtl="0" fontAlgn="base">
        <a:spcBef>
          <a:spcPct val="0"/>
        </a:spcBef>
        <a:spcAft>
          <a:spcPct val="0"/>
        </a:spcAft>
        <a:defRPr sz="4100">
          <a:solidFill>
            <a:schemeClr val="tx2"/>
          </a:solidFill>
          <a:latin typeface="Tahoma" pitchFamily="34" charset="0"/>
        </a:defRPr>
      </a:lvl8pPr>
      <a:lvl9pPr marL="1828800" algn="ctr" defTabSz="852488" rtl="0" fontAlgn="base">
        <a:spcBef>
          <a:spcPct val="0"/>
        </a:spcBef>
        <a:spcAft>
          <a:spcPct val="0"/>
        </a:spcAft>
        <a:defRPr sz="4100">
          <a:solidFill>
            <a:schemeClr val="tx2"/>
          </a:solidFill>
          <a:latin typeface="Tahoma" pitchFamily="34" charset="0"/>
        </a:defRPr>
      </a:lvl9pPr>
    </p:titleStyle>
    <p:bodyStyle>
      <a:lvl1pPr marL="320675" indent="-320675" algn="l" defTabSz="852488" rtl="0" eaLnBrk="0" fontAlgn="base" hangingPunct="0">
        <a:spcBef>
          <a:spcPct val="20000"/>
        </a:spcBef>
        <a:spcAft>
          <a:spcPct val="0"/>
        </a:spcAft>
        <a:buClr>
          <a:schemeClr val="folHlink"/>
        </a:buClr>
        <a:buSzPct val="60000"/>
        <a:buFont typeface="Wingdings" panose="05000000000000000000" pitchFamily="2" charset="2"/>
        <a:buChar char="n"/>
        <a:defRPr sz="2800">
          <a:solidFill>
            <a:schemeClr val="tx1"/>
          </a:solidFill>
          <a:latin typeface="+mn-lt"/>
          <a:ea typeface="+mn-ea"/>
          <a:cs typeface="+mn-cs"/>
        </a:defRPr>
      </a:lvl1pPr>
      <a:lvl2pPr marL="693738" indent="-268288" algn="l" defTabSz="852488"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2pPr>
      <a:lvl3pPr marL="1068388" indent="-215900" algn="l" defTabSz="852488" rtl="0" eaLnBrk="0" fontAlgn="base" hangingPunct="0">
        <a:spcBef>
          <a:spcPct val="20000"/>
        </a:spcBef>
        <a:spcAft>
          <a:spcPct val="0"/>
        </a:spcAft>
        <a:buClr>
          <a:schemeClr val="accent2"/>
        </a:buClr>
        <a:buSzPct val="50000"/>
        <a:buFont typeface="Wingdings" panose="05000000000000000000" pitchFamily="2" charset="2"/>
        <a:buChar char="n"/>
        <a:defRPr sz="2400">
          <a:solidFill>
            <a:schemeClr val="tx1"/>
          </a:solidFill>
          <a:latin typeface="+mn-lt"/>
        </a:defRPr>
      </a:lvl3pPr>
      <a:lvl4pPr marL="1493838" indent="-212725" algn="l" defTabSz="852488" rtl="0" eaLnBrk="0" fontAlgn="base" hangingPunct="0">
        <a:spcBef>
          <a:spcPct val="20000"/>
        </a:spcBef>
        <a:spcAft>
          <a:spcPct val="0"/>
        </a:spcAft>
        <a:buClr>
          <a:schemeClr val="folHlink"/>
        </a:buClr>
        <a:buSzPct val="55000"/>
        <a:buFont typeface="Wingdings" panose="05000000000000000000" pitchFamily="2" charset="2"/>
        <a:buChar char="n"/>
        <a:defRPr sz="2000">
          <a:solidFill>
            <a:schemeClr val="tx1"/>
          </a:solidFill>
          <a:latin typeface="+mn-lt"/>
        </a:defRPr>
      </a:lvl4pPr>
      <a:lvl5pPr marL="1919288" indent="-212725" algn="l" defTabSz="852488" rtl="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mn-lt"/>
        </a:defRPr>
      </a:lvl5pPr>
      <a:lvl6pPr marL="23764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6pPr>
      <a:lvl7pPr marL="28336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7pPr>
      <a:lvl8pPr marL="32908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8pPr>
      <a:lvl9pPr marL="3748088" indent="-212725" algn="l" defTabSz="852488" rtl="0" fontAlgn="base">
        <a:spcBef>
          <a:spcPct val="20000"/>
        </a:spcBef>
        <a:spcAft>
          <a:spcPct val="0"/>
        </a:spcAft>
        <a:buClr>
          <a:srgbClr val="FD2B4E"/>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25.wmf"/><Relationship Id="rId5" Type="http://schemas.openxmlformats.org/officeDocument/2006/relationships/oleObject" Target="../embeddings/oleObject24.bin"/><Relationship Id="rId4" Type="http://schemas.openxmlformats.org/officeDocument/2006/relationships/image" Target="../media/image2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oleObject" Target="../embeddings/oleObject28.bin"/><Relationship Id="rId4" Type="http://schemas.openxmlformats.org/officeDocument/2006/relationships/image" Target="../media/image28.wmf"/></Relationships>
</file>

<file path=ppt/slides/_rels/slide3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3.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30.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34.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33.wmf"/><Relationship Id="rId4" Type="http://schemas.openxmlformats.org/officeDocument/2006/relationships/image" Target="../media/image29.wmf"/><Relationship Id="rId9" Type="http://schemas.openxmlformats.org/officeDocument/2006/relationships/oleObject" Target="../embeddings/oleObject37.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4.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41.bin"/><Relationship Id="rId11" Type="http://schemas.openxmlformats.org/officeDocument/2006/relationships/image" Target="../media/image38.wmf"/><Relationship Id="rId5" Type="http://schemas.openxmlformats.org/officeDocument/2006/relationships/image" Target="../media/image29.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33.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5.xml"/><Relationship Id="rId7" Type="http://schemas.openxmlformats.org/officeDocument/2006/relationships/image" Target="../media/image39.wmf"/><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oleObject" Target="../embeddings/oleObject45.bin"/><Relationship Id="rId11" Type="http://schemas.openxmlformats.org/officeDocument/2006/relationships/image" Target="../media/image33.wmf"/><Relationship Id="rId5" Type="http://schemas.openxmlformats.org/officeDocument/2006/relationships/image" Target="../media/image29.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0.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1.emf"/><Relationship Id="rId4"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42.emf"/><Relationship Id="rId4" Type="http://schemas.openxmlformats.org/officeDocument/2006/relationships/oleObject" Target="../embeddings/oleObject49.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9.xml"/><Relationship Id="rId7" Type="http://schemas.openxmlformats.org/officeDocument/2006/relationships/image" Target="../media/image44.wmf"/><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oleObject" Target="../embeddings/oleObject51.bin"/><Relationship Id="rId5" Type="http://schemas.openxmlformats.org/officeDocument/2006/relationships/image" Target="../media/image43.wmf"/><Relationship Id="rId4" Type="http://schemas.openxmlformats.org/officeDocument/2006/relationships/oleObject" Target="../embeddings/oleObject50.bin"/><Relationship Id="rId9" Type="http://schemas.openxmlformats.org/officeDocument/2006/relationships/image" Target="../media/image45.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46.emf"/><Relationship Id="rId4" Type="http://schemas.openxmlformats.org/officeDocument/2006/relationships/oleObject" Target="../embeddings/oleObject53.bin"/></Relationships>
</file>

<file path=ppt/slides/_rels/slide4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48.wmf"/><Relationship Id="rId5" Type="http://schemas.openxmlformats.org/officeDocument/2006/relationships/oleObject" Target="../embeddings/oleObject55.bin"/><Relationship Id="rId4" Type="http://schemas.openxmlformats.org/officeDocument/2006/relationships/image" Target="../media/image4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31.vml"/><Relationship Id="rId4" Type="http://schemas.openxmlformats.org/officeDocument/2006/relationships/image" Target="../media/image50.emf"/></Relationships>
</file>

<file path=ppt/slides/_rels/slide51.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52.emf"/><Relationship Id="rId5" Type="http://schemas.openxmlformats.org/officeDocument/2006/relationships/oleObject" Target="../embeddings/oleObject59.bin"/><Relationship Id="rId10" Type="http://schemas.openxmlformats.org/officeDocument/2006/relationships/image" Target="../media/image54.wmf"/><Relationship Id="rId4" Type="http://schemas.openxmlformats.org/officeDocument/2006/relationships/image" Target="../media/image51.emf"/><Relationship Id="rId9" Type="http://schemas.openxmlformats.org/officeDocument/2006/relationships/oleObject" Target="../embeddings/oleObject6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56.wmf"/><Relationship Id="rId5" Type="http://schemas.openxmlformats.org/officeDocument/2006/relationships/oleObject" Target="../embeddings/oleObject63.bin"/><Relationship Id="rId4" Type="http://schemas.openxmlformats.org/officeDocument/2006/relationships/image" Target="../media/image55.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58.emf"/><Relationship Id="rId5" Type="http://schemas.openxmlformats.org/officeDocument/2006/relationships/oleObject" Target="../embeddings/oleObject65.bin"/><Relationship Id="rId4" Type="http://schemas.openxmlformats.org/officeDocument/2006/relationships/image" Target="../media/image57.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60.emf"/><Relationship Id="rId5" Type="http://schemas.openxmlformats.org/officeDocument/2006/relationships/oleObject" Target="../embeddings/oleObject67.bin"/><Relationship Id="rId4" Type="http://schemas.openxmlformats.org/officeDocument/2006/relationships/image" Target="../media/image5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62.emf"/><Relationship Id="rId5" Type="http://schemas.openxmlformats.org/officeDocument/2006/relationships/oleObject" Target="../embeddings/oleObject69.bin"/><Relationship Id="rId4" Type="http://schemas.openxmlformats.org/officeDocument/2006/relationships/image" Target="../media/image6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63.emf"/></Relationships>
</file>

<file path=ppt/slides/_rels/slide5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65.emf"/><Relationship Id="rId5" Type="http://schemas.openxmlformats.org/officeDocument/2006/relationships/oleObject" Target="../embeddings/oleObject72.bin"/><Relationship Id="rId4" Type="http://schemas.openxmlformats.org/officeDocument/2006/relationships/image" Target="../media/image64.emf"/></Relationships>
</file>

<file path=ppt/slides/_rels/slide5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68.emf"/><Relationship Id="rId5" Type="http://schemas.openxmlformats.org/officeDocument/2006/relationships/oleObject" Target="../embeddings/oleObject75.bin"/><Relationship Id="rId4" Type="http://schemas.openxmlformats.org/officeDocument/2006/relationships/image" Target="../media/image67.emf"/></Relationships>
</file>

<file path=ppt/slides/_rels/slide59.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71.emf"/><Relationship Id="rId5" Type="http://schemas.openxmlformats.org/officeDocument/2006/relationships/oleObject" Target="../embeddings/oleObject78.bin"/><Relationship Id="rId4" Type="http://schemas.openxmlformats.org/officeDocument/2006/relationships/image" Target="../media/image70.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hyperlink" Target="https://www.hocthue.net/dich-vu-viet-luan-van" TargetMode="External"/><Relationship Id="rId7" Type="http://schemas.openxmlformats.org/officeDocument/2006/relationships/image" Target="../media/image73.png"/><Relationship Id="rId2" Type="http://schemas.openxmlformats.org/officeDocument/2006/relationships/hyperlink" Target="https://www.hocthue.net/dich-vu-giai-bai-tap" TargetMode="External"/><Relationship Id="rId1" Type="http://schemas.openxmlformats.org/officeDocument/2006/relationships/slideLayout" Target="../slideLayouts/slideLayout2.xml"/><Relationship Id="rId6" Type="http://schemas.openxmlformats.org/officeDocument/2006/relationships/hyperlink" Target="https://www.hocthue.net/ve-chung-toi" TargetMode="External"/><Relationship Id="rId5" Type="http://schemas.openxmlformats.org/officeDocument/2006/relationships/hyperlink" Target="https://www.hocthue.net/dich-vu-hocthue" TargetMode="External"/><Relationship Id="rId4" Type="http://schemas.openxmlformats.org/officeDocument/2006/relationships/hyperlink" Target="https://www.hocthue.net/dich-vu-viet-tieu-luan"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75.emf"/><Relationship Id="rId5" Type="http://schemas.openxmlformats.org/officeDocument/2006/relationships/oleObject" Target="../embeddings/oleObject81.bin"/><Relationship Id="rId4" Type="http://schemas.openxmlformats.org/officeDocument/2006/relationships/image" Target="../media/image74.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78.emf"/><Relationship Id="rId5" Type="http://schemas.openxmlformats.org/officeDocument/2006/relationships/oleObject" Target="../embeddings/oleObject84.bin"/><Relationship Id="rId4" Type="http://schemas.openxmlformats.org/officeDocument/2006/relationships/image" Target="../media/image77.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533400" y="533400"/>
            <a:ext cx="8305800" cy="4114800"/>
          </a:xfrm>
        </p:spPr>
        <p:txBody>
          <a:bodyPr/>
          <a:lstStyle/>
          <a:p>
            <a:pPr algn="ctr" eaLnBrk="1" hangingPunct="1">
              <a:buFont typeface="Wingdings" panose="05000000000000000000" pitchFamily="2" charset="2"/>
              <a:buNone/>
            </a:pPr>
            <a:endParaRPr lang="en-US" altLang="vi-VN" b="1" smtClean="0">
              <a:latin typeface="VNI-Cooper" pitchFamily="2" charset="0"/>
            </a:endParaRPr>
          </a:p>
          <a:p>
            <a:pPr algn="ctr" eaLnBrk="1" hangingPunct="1">
              <a:buFont typeface="Wingdings" panose="05000000000000000000" pitchFamily="2" charset="2"/>
              <a:buNone/>
            </a:pPr>
            <a:endParaRPr lang="en-US" altLang="vi-VN" b="1" smtClean="0">
              <a:latin typeface="VNI-Cooper" pitchFamily="2" charset="0"/>
            </a:endParaRPr>
          </a:p>
          <a:p>
            <a:pPr algn="ctr" eaLnBrk="1" hangingPunct="1">
              <a:buFont typeface="Wingdings" panose="05000000000000000000" pitchFamily="2" charset="2"/>
              <a:buNone/>
            </a:pPr>
            <a:r>
              <a:rPr lang="en-US" altLang="vi-VN" sz="3600" b="1" smtClean="0">
                <a:solidFill>
                  <a:srgbClr val="002060"/>
                </a:solidFill>
                <a:latin typeface="VNI-Centur" pitchFamily="2" charset="0"/>
              </a:rPr>
              <a:t>Phần 4</a:t>
            </a:r>
          </a:p>
          <a:p>
            <a:pPr algn="ctr" eaLnBrk="1" hangingPunct="1">
              <a:buFont typeface="Wingdings" panose="05000000000000000000" pitchFamily="2" charset="2"/>
              <a:buNone/>
            </a:pPr>
            <a:r>
              <a:rPr lang="en-US" altLang="vi-VN" sz="3600" b="1" smtClean="0">
                <a:solidFill>
                  <a:srgbClr val="002060"/>
                </a:solidFill>
                <a:latin typeface="VNI-Centur" pitchFamily="2" charset="0"/>
              </a:rPr>
              <a:t>ÖÔÙC LÖÔÏNG VAØ KIEÅM ÑÒNH GIAÛ THUYEÁT</a:t>
            </a:r>
            <a:endParaRPr lang="en-US" altLang="vi-VN" sz="3600" smtClean="0">
              <a:solidFill>
                <a:srgbClr val="002060"/>
              </a:solidFill>
              <a:latin typeface="VNI-Centur" pitchFamily="2" charset="0"/>
            </a:endParaRPr>
          </a:p>
        </p:txBody>
      </p:sp>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F0D5E0F-F34B-49F6-97DD-EB7D3F0F4F8B}" type="slidenum">
              <a:rPr lang="en-US" altLang="vi-VN" sz="1000">
                <a:latin typeface="Tahoma" panose="020B0604030504040204" pitchFamily="34" charset="0"/>
              </a:rPr>
              <a:pPr eaLnBrk="1" hangingPunct="1"/>
              <a:t>1</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81000" y="381000"/>
            <a:ext cx="8402638" cy="762000"/>
          </a:xfrm>
          <a:noFill/>
        </p:spPr>
        <p:txBody>
          <a:bodyPr/>
          <a:lstStyle/>
          <a:p>
            <a:pPr marL="1041400" indent="-1041400" eaLnBrk="1" hangingPunct="1"/>
            <a:r>
              <a:rPr lang="en-US" altLang="ja-JP" sz="3200" b="1" smtClean="0">
                <a:latin typeface="VNI-Times" pitchFamily="2" charset="0"/>
                <a:ea typeface="MS PGothic" panose="020B0600070205080204" pitchFamily="34" charset="-128"/>
              </a:rPr>
              <a:t>2.1. Öôùc löôïng trung  bình toång theå (μ)</a:t>
            </a:r>
            <a:r>
              <a:rPr lang="en-US" altLang="ja-JP" sz="3200" smtClean="0">
                <a:latin typeface="VNI-Times" pitchFamily="2" charset="0"/>
                <a:ea typeface="MS PGothic" panose="020B0600070205080204" pitchFamily="34" charset="-128"/>
              </a:rPr>
              <a:t/>
            </a:r>
            <a:br>
              <a:rPr lang="en-US" altLang="ja-JP" sz="3200" smtClean="0">
                <a:latin typeface="VNI-Times" pitchFamily="2" charset="0"/>
                <a:ea typeface="MS PGothic" panose="020B0600070205080204" pitchFamily="34" charset="-128"/>
              </a:rPr>
            </a:br>
            <a:r>
              <a:rPr lang="en-US" altLang="ja-JP" sz="2200" i="1" smtClean="0">
                <a:ea typeface="MS PGothic" panose="020B0600070205080204" pitchFamily="34" charset="-128"/>
              </a:rPr>
              <a:t>(Confidence intervals for mean of a normal population)</a:t>
            </a:r>
            <a:endParaRPr lang="en-US" altLang="vi-VN" sz="2200" i="1" smtClean="0">
              <a:ea typeface="MS PGothic" panose="020B0600070205080204" pitchFamily="34" charset="-128"/>
            </a:endParaRPr>
          </a:p>
        </p:txBody>
      </p:sp>
      <p:graphicFrame>
        <p:nvGraphicFramePr>
          <p:cNvPr id="5122" name="Object 5"/>
          <p:cNvGraphicFramePr>
            <a:graphicFrameLocks noChangeAspect="1"/>
          </p:cNvGraphicFramePr>
          <p:nvPr>
            <p:ph idx="1"/>
          </p:nvPr>
        </p:nvGraphicFramePr>
        <p:xfrm>
          <a:off x="-136525" y="1916113"/>
          <a:ext cx="12311063" cy="4219575"/>
        </p:xfrm>
        <a:graphic>
          <a:graphicData uri="http://schemas.openxmlformats.org/presentationml/2006/ole">
            <mc:AlternateContent xmlns:mc="http://schemas.openxmlformats.org/markup-compatibility/2006">
              <mc:Choice xmlns:v="urn:schemas-microsoft-com:vml" Requires="v">
                <p:oleObj spid="_x0000_s5127" name="Document" r:id="rId3" imgW="5698281" imgH="1952805" progId="Word.Document.8">
                  <p:embed/>
                </p:oleObj>
              </mc:Choice>
              <mc:Fallback>
                <p:oleObj name="Document" r:id="rId3" imgW="5698281" imgH="1952805"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916113"/>
                        <a:ext cx="12311063" cy="4219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1D6A3E2-7A18-466E-941A-0322869133D0}" type="slidenum">
              <a:rPr lang="en-US" altLang="vi-VN" sz="1000">
                <a:latin typeface="Tahoma" panose="020B0604030504040204" pitchFamily="34" charset="0"/>
              </a:rPr>
              <a:pPr eaLnBrk="1" hangingPunct="1"/>
              <a:t>10</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81000" y="0"/>
            <a:ext cx="8763000" cy="1066800"/>
          </a:xfrm>
          <a:noFill/>
        </p:spPr>
        <p:txBody>
          <a:bodyPr/>
          <a:lstStyle/>
          <a:p>
            <a:pPr marL="1041400" indent="-1041400" eaLnBrk="1" hangingPunct="1"/>
            <a:r>
              <a:rPr lang="en-US" altLang="ja-JP" sz="3600" b="1" smtClean="0">
                <a:solidFill>
                  <a:srgbClr val="002060"/>
                </a:solidFill>
                <a:latin typeface="VNI-Times" pitchFamily="2" charset="0"/>
                <a:ea typeface="MS PGothic" panose="020B0600070205080204" pitchFamily="34" charset="-128"/>
              </a:rPr>
              <a:t>2.1. Öôùc löôïng trung  bình toång theå (μ)</a:t>
            </a:r>
            <a:r>
              <a:rPr lang="en-US" altLang="ja-JP" sz="3600" smtClean="0">
                <a:solidFill>
                  <a:srgbClr val="002060"/>
                </a:solidFill>
                <a:latin typeface="VNI-Times" pitchFamily="2" charset="0"/>
                <a:ea typeface="MS PGothic" panose="020B0600070205080204" pitchFamily="34" charset="-128"/>
              </a:rPr>
              <a:t/>
            </a:r>
            <a:br>
              <a:rPr lang="en-US" altLang="ja-JP" sz="3600" smtClean="0">
                <a:solidFill>
                  <a:srgbClr val="002060"/>
                </a:solidFill>
                <a:latin typeface="VNI-Times" pitchFamily="2" charset="0"/>
                <a:ea typeface="MS PGothic" panose="020B0600070205080204" pitchFamily="34" charset="-128"/>
              </a:rPr>
            </a:br>
            <a:r>
              <a:rPr lang="en-US" altLang="ja-JP" sz="2400" i="1" smtClean="0">
                <a:solidFill>
                  <a:srgbClr val="002060"/>
                </a:solidFill>
                <a:ea typeface="MS PGothic" panose="020B0600070205080204" pitchFamily="34" charset="-128"/>
              </a:rPr>
              <a:t>(Confidence intervals for mean of a normal population)</a:t>
            </a:r>
            <a:endParaRPr lang="en-US" altLang="vi-VN" sz="2400" i="1" smtClean="0">
              <a:solidFill>
                <a:srgbClr val="002060"/>
              </a:solidFill>
            </a:endParaRPr>
          </a:p>
        </p:txBody>
      </p:sp>
      <p:graphicFrame>
        <p:nvGraphicFramePr>
          <p:cNvPr id="6146" name="Object 4"/>
          <p:cNvGraphicFramePr>
            <a:graphicFrameLocks noChangeAspect="1"/>
          </p:cNvGraphicFramePr>
          <p:nvPr>
            <p:ph sz="half" idx="2"/>
          </p:nvPr>
        </p:nvGraphicFramePr>
        <p:xfrm>
          <a:off x="53975" y="2039938"/>
          <a:ext cx="11915775" cy="5172075"/>
        </p:xfrm>
        <a:graphic>
          <a:graphicData uri="http://schemas.openxmlformats.org/presentationml/2006/ole">
            <mc:AlternateContent xmlns:mc="http://schemas.openxmlformats.org/markup-compatibility/2006">
              <mc:Choice xmlns:v="urn:schemas-microsoft-com:vml" Requires="v">
                <p:oleObj spid="_x0000_s6151" name="Document" r:id="rId3" imgW="5698281" imgH="2472546" progId="Word.Document.8">
                  <p:embed/>
                </p:oleObj>
              </mc:Choice>
              <mc:Fallback>
                <p:oleObj name="Document" r:id="rId3" imgW="5698281" imgH="247254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2039938"/>
                        <a:ext cx="119157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B95F9038-285F-45C7-95A8-0FD47CCA9F24}" type="slidenum">
              <a:rPr lang="en-US" altLang="vi-VN" sz="1000">
                <a:latin typeface="Tahoma" panose="020B0604030504040204" pitchFamily="34" charset="0"/>
              </a:rPr>
              <a:pPr eaLnBrk="1" hangingPunct="1"/>
              <a:t>11</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352800" y="4038600"/>
            <a:ext cx="2209800" cy="685800"/>
          </a:xfrm>
          <a:prstGeom prst="rect">
            <a:avLst/>
          </a:prstGeom>
          <a:solidFill>
            <a:srgbClr val="FFFFCC"/>
          </a:solidFill>
          <a:ln w="9525"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1203" name="Rectangle 3"/>
          <p:cNvSpPr>
            <a:spLocks noGrp="1" noChangeArrowheads="1"/>
          </p:cNvSpPr>
          <p:nvPr>
            <p:ph type="title"/>
          </p:nvPr>
        </p:nvSpPr>
        <p:spPr/>
        <p:txBody>
          <a:bodyPr/>
          <a:lstStyle/>
          <a:p>
            <a:pPr eaLnBrk="1" hangingPunct="1"/>
            <a:r>
              <a:rPr lang="en-US" altLang="vi-VN" smtClean="0"/>
              <a:t>Phân phối Student (t)</a:t>
            </a:r>
          </a:p>
        </p:txBody>
      </p:sp>
      <p:sp>
        <p:nvSpPr>
          <p:cNvPr id="51204" name="Text Box 4"/>
          <p:cNvSpPr txBox="1">
            <a:spLocks noChangeArrowheads="1"/>
          </p:cNvSpPr>
          <p:nvPr/>
        </p:nvSpPr>
        <p:spPr bwMode="auto">
          <a:xfrm>
            <a:off x="13557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0"/>
              </a:spcBef>
              <a:buClrTx/>
              <a:buSzTx/>
              <a:buFontTx/>
              <a:buNone/>
            </a:pPr>
            <a:endParaRPr lang="vi-VN" altLang="vi-VN"/>
          </a:p>
        </p:txBody>
      </p:sp>
      <p:sp>
        <p:nvSpPr>
          <p:cNvPr id="51205" name="Rectangle 5"/>
          <p:cNvSpPr>
            <a:spLocks noGrp="1" noChangeArrowheads="1"/>
          </p:cNvSpPr>
          <p:nvPr>
            <p:ph type="body" idx="1"/>
          </p:nvPr>
        </p:nvSpPr>
        <p:spPr>
          <a:xfrm>
            <a:off x="914400" y="1752600"/>
            <a:ext cx="8077200" cy="4114800"/>
          </a:xfrm>
          <a:noFill/>
        </p:spPr>
        <p:txBody>
          <a:bodyPr/>
          <a:lstStyle/>
          <a:p>
            <a:pPr marL="342900" indent="-342900" defTabSz="914400" eaLnBrk="1" hangingPunct="1">
              <a:spcBef>
                <a:spcPct val="40000"/>
              </a:spcBef>
            </a:pPr>
            <a:r>
              <a:rPr lang="en-US" altLang="vi-VN" sz="3100" smtClean="0"/>
              <a:t>Đây là một họ các phân phối.</a:t>
            </a:r>
          </a:p>
          <a:p>
            <a:pPr marL="342900" indent="-342900" defTabSz="914400" eaLnBrk="1" hangingPunct="1">
              <a:spcBef>
                <a:spcPct val="40000"/>
              </a:spcBef>
            </a:pPr>
            <a:r>
              <a:rPr lang="en-US" altLang="vi-VN" sz="3100" smtClean="0"/>
              <a:t>Giá trị tới hạn (critical value) được xác định thông qua bậc tự do (</a:t>
            </a:r>
            <a:r>
              <a:rPr lang="en-US" altLang="vi-VN" sz="3100" smtClean="0">
                <a:solidFill>
                  <a:schemeClr val="folHlink"/>
                </a:solidFill>
              </a:rPr>
              <a:t>degrees of freedom=df)</a:t>
            </a:r>
          </a:p>
          <a:p>
            <a:pPr marL="342900" indent="-342900" defTabSz="914400" eaLnBrk="1" hangingPunct="1">
              <a:spcBef>
                <a:spcPct val="40000"/>
              </a:spcBef>
              <a:buFont typeface="Wingdings" panose="05000000000000000000" pitchFamily="2" charset="2"/>
              <a:buNone/>
            </a:pPr>
            <a:r>
              <a:rPr lang="en-US" altLang="vi-VN" sz="3100" smtClean="0"/>
              <a:t>				df= n – 1</a:t>
            </a:r>
          </a:p>
          <a:p>
            <a:pPr marL="342900" indent="-342900" defTabSz="914400" eaLnBrk="1" hangingPunct="1">
              <a:spcBef>
                <a:spcPct val="40000"/>
              </a:spcBef>
              <a:buFont typeface="Wingdings" panose="05000000000000000000" pitchFamily="2" charset="2"/>
              <a:buNone/>
            </a:pPr>
            <a:r>
              <a:rPr lang="en-US" altLang="vi-VN" sz="3100" smtClean="0"/>
              <a:t>trong đó n là kích thước mẫu hay số quan sát.</a:t>
            </a:r>
          </a:p>
        </p:txBody>
      </p:sp>
      <p:sp>
        <p:nvSpPr>
          <p:cNvPr id="51206"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D28E900D-AEE5-462A-B372-DBCA031E70E1}" type="slidenum">
              <a:rPr lang="en-US" altLang="vi-VN" sz="1000">
                <a:latin typeface="Tahoma" panose="020B0604030504040204" pitchFamily="34" charset="0"/>
              </a:rPr>
              <a:pPr eaLnBrk="1" hangingPunct="1"/>
              <a:t>12</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267200" y="3581400"/>
            <a:ext cx="4267200" cy="1200150"/>
          </a:xfrm>
          <a:prstGeom prst="rect">
            <a:avLst/>
          </a:prstGeom>
          <a:solidFill>
            <a:srgbClr val="CCFFFF"/>
          </a:solidFill>
          <a:ln w="19050" algn="ctr">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0"/>
              </a:spcBef>
              <a:buClrTx/>
              <a:buSzTx/>
              <a:buFontTx/>
              <a:buNone/>
            </a:pPr>
            <a:r>
              <a:rPr lang="en-US" altLang="vi-VN"/>
              <a:t>Nếu giá trị trung bình là 8,0, </a:t>
            </a:r>
          </a:p>
          <a:p>
            <a:pPr eaLnBrk="1" hangingPunct="1">
              <a:spcBef>
                <a:spcPct val="0"/>
              </a:spcBef>
              <a:buClrTx/>
              <a:buSzTx/>
              <a:buFontTx/>
              <a:buNone/>
            </a:pPr>
            <a:r>
              <a:rPr lang="en-US" altLang="vi-VN"/>
              <a:t>thì x</a:t>
            </a:r>
            <a:r>
              <a:rPr lang="en-US" altLang="vi-VN" baseline="-25000"/>
              <a:t>3</a:t>
            </a:r>
            <a:r>
              <a:rPr lang="en-US" altLang="vi-VN"/>
              <a:t> phải là</a:t>
            </a:r>
            <a:r>
              <a:rPr lang="en-US" altLang="vi-VN">
                <a:solidFill>
                  <a:schemeClr val="folHlink"/>
                </a:solidFill>
              </a:rPr>
              <a:t> 9</a:t>
            </a:r>
            <a:r>
              <a:rPr lang="en-US" altLang="vi-VN"/>
              <a:t> </a:t>
            </a:r>
          </a:p>
          <a:p>
            <a:pPr eaLnBrk="1" hangingPunct="1">
              <a:spcBef>
                <a:spcPct val="0"/>
              </a:spcBef>
              <a:buClrTx/>
              <a:buSzTx/>
              <a:buFontTx/>
              <a:buNone/>
            </a:pPr>
            <a:r>
              <a:rPr lang="en-US" altLang="vi-VN"/>
              <a:t>(x</a:t>
            </a:r>
            <a:r>
              <a:rPr lang="en-US" altLang="vi-VN" baseline="-25000"/>
              <a:t>3</a:t>
            </a:r>
            <a:r>
              <a:rPr lang="en-US" altLang="vi-VN"/>
              <a:t> không phải là giá trị tự do)</a:t>
            </a:r>
          </a:p>
        </p:txBody>
      </p:sp>
      <p:sp>
        <p:nvSpPr>
          <p:cNvPr id="52227" name="Rectangle 3"/>
          <p:cNvSpPr>
            <a:spLocks noChangeArrowheads="1"/>
          </p:cNvSpPr>
          <p:nvPr/>
        </p:nvSpPr>
        <p:spPr bwMode="auto">
          <a:xfrm>
            <a:off x="1752600" y="3352800"/>
            <a:ext cx="1752600" cy="1447800"/>
          </a:xfrm>
          <a:prstGeom prst="rect">
            <a:avLst/>
          </a:prstGeom>
          <a:solidFill>
            <a:srgbClr val="CCFFFF"/>
          </a:solidFill>
          <a:ln w="19050"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2228" name="Rectangle 4"/>
          <p:cNvSpPr>
            <a:spLocks noChangeArrowheads="1"/>
          </p:cNvSpPr>
          <p:nvPr/>
        </p:nvSpPr>
        <p:spPr bwMode="auto">
          <a:xfrm>
            <a:off x="1219200" y="2590800"/>
            <a:ext cx="7543800" cy="457200"/>
          </a:xfrm>
          <a:prstGeom prst="rect">
            <a:avLst/>
          </a:prstGeom>
          <a:solidFill>
            <a:srgbClr val="FFFFCC"/>
          </a:solidFill>
          <a:ln w="19050"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2229" name="Rectangle 5"/>
          <p:cNvSpPr>
            <a:spLocks noGrp="1" noChangeArrowheads="1"/>
          </p:cNvSpPr>
          <p:nvPr>
            <p:ph type="title"/>
          </p:nvPr>
        </p:nvSpPr>
        <p:spPr/>
        <p:txBody>
          <a:bodyPr/>
          <a:lstStyle/>
          <a:p>
            <a:pPr eaLnBrk="1" hangingPunct="1"/>
            <a:r>
              <a:rPr lang="en-US" altLang="vi-VN" smtClean="0"/>
              <a:t>Bậc tự do (df)</a:t>
            </a:r>
          </a:p>
        </p:txBody>
      </p:sp>
      <p:sp>
        <p:nvSpPr>
          <p:cNvPr id="52230" name="Rectangle 6"/>
          <p:cNvSpPr>
            <a:spLocks noGrp="1" noChangeArrowheads="1"/>
          </p:cNvSpPr>
          <p:nvPr>
            <p:ph type="body" idx="1"/>
          </p:nvPr>
        </p:nvSpPr>
        <p:spPr>
          <a:xfrm>
            <a:off x="762000" y="1524000"/>
            <a:ext cx="8001000" cy="3276600"/>
          </a:xfrm>
        </p:spPr>
        <p:txBody>
          <a:bodyPr/>
          <a:lstStyle/>
          <a:p>
            <a:pPr lvl="1" eaLnBrk="1" hangingPunct="1">
              <a:buFont typeface="Wingdings" panose="05000000000000000000" pitchFamily="2" charset="2"/>
              <a:buNone/>
            </a:pPr>
            <a:r>
              <a:rPr lang="en-US" altLang="vi-VN" smtClean="0">
                <a:solidFill>
                  <a:schemeClr val="folHlink"/>
                </a:solidFill>
              </a:rPr>
              <a:t>Ý tưởng:</a:t>
            </a:r>
            <a:r>
              <a:rPr lang="en-US" altLang="vi-VN" smtClean="0"/>
              <a:t> Bậc tự do là số giá trị tự do khi đã biết giá trị trung bình mẫu.</a:t>
            </a:r>
            <a:br>
              <a:rPr lang="en-US" altLang="vi-VN" smtClean="0"/>
            </a:br>
            <a:r>
              <a:rPr lang="en-US" altLang="vi-VN" smtClean="0"/>
              <a:t/>
            </a:r>
            <a:br>
              <a:rPr lang="en-US" altLang="vi-VN" smtClean="0"/>
            </a:br>
            <a:r>
              <a:rPr lang="en-US" altLang="vi-VN" smtClean="0"/>
              <a:t>Ví dụ</a:t>
            </a:r>
            <a:r>
              <a:rPr lang="en-US" altLang="vi-VN" b="1" smtClean="0">
                <a:solidFill>
                  <a:schemeClr val="folHlink"/>
                </a:solidFill>
              </a:rPr>
              <a:t>:</a:t>
            </a:r>
            <a:r>
              <a:rPr lang="en-US" altLang="vi-VN" smtClean="0">
                <a:solidFill>
                  <a:schemeClr val="folHlink"/>
                </a:solidFill>
              </a:rPr>
              <a:t> </a:t>
            </a:r>
            <a:r>
              <a:rPr lang="en-US" altLang="vi-VN" smtClean="0"/>
              <a:t>Giả sử giá trị trung bình của 3 quan sát là 8,0</a:t>
            </a:r>
          </a:p>
          <a:p>
            <a:pPr lvl="2" eaLnBrk="1" hangingPunct="1"/>
            <a:endParaRPr lang="en-US" altLang="vi-VN" sz="1600" smtClean="0"/>
          </a:p>
          <a:p>
            <a:pPr lvl="2" eaLnBrk="1" hangingPunct="1">
              <a:buFont typeface="Wingdings" panose="05000000000000000000" pitchFamily="2" charset="2"/>
              <a:buNone/>
            </a:pPr>
            <a:r>
              <a:rPr lang="en-US" altLang="vi-VN" smtClean="0"/>
              <a:t>	Cho x</a:t>
            </a:r>
            <a:r>
              <a:rPr lang="en-US" altLang="vi-VN" baseline="-25000" smtClean="0"/>
              <a:t>1</a:t>
            </a:r>
            <a:r>
              <a:rPr lang="en-US" altLang="vi-VN" smtClean="0"/>
              <a:t> = 7</a:t>
            </a:r>
          </a:p>
          <a:p>
            <a:pPr lvl="2" eaLnBrk="1" hangingPunct="1">
              <a:buFont typeface="Wingdings" panose="05000000000000000000" pitchFamily="2" charset="2"/>
              <a:buNone/>
            </a:pPr>
            <a:r>
              <a:rPr lang="en-US" altLang="vi-VN" smtClean="0"/>
              <a:t>	Cho x</a:t>
            </a:r>
            <a:r>
              <a:rPr lang="en-US" altLang="vi-VN" baseline="-25000" smtClean="0"/>
              <a:t>2</a:t>
            </a:r>
            <a:r>
              <a:rPr lang="en-US" altLang="vi-VN" smtClean="0"/>
              <a:t> = 8</a:t>
            </a:r>
          </a:p>
          <a:p>
            <a:pPr lvl="2" eaLnBrk="1" hangingPunct="1">
              <a:buFont typeface="Wingdings" panose="05000000000000000000" pitchFamily="2" charset="2"/>
              <a:buNone/>
            </a:pPr>
            <a:r>
              <a:rPr lang="en-US" altLang="vi-VN" smtClean="0"/>
              <a:t>	</a:t>
            </a:r>
            <a:r>
              <a:rPr lang="en-US" altLang="vi-VN" smtClean="0">
                <a:solidFill>
                  <a:schemeClr val="folHlink"/>
                </a:solidFill>
              </a:rPr>
              <a:t>x</a:t>
            </a:r>
            <a:r>
              <a:rPr lang="en-US" altLang="vi-VN" baseline="-25000" smtClean="0">
                <a:solidFill>
                  <a:schemeClr val="folHlink"/>
                </a:solidFill>
              </a:rPr>
              <a:t>3</a:t>
            </a:r>
            <a:r>
              <a:rPr lang="en-US" altLang="vi-VN" smtClean="0"/>
              <a:t>=?</a:t>
            </a:r>
          </a:p>
          <a:p>
            <a:pPr lvl="2" eaLnBrk="1" hangingPunct="1">
              <a:buFont typeface="Wingdings" panose="05000000000000000000" pitchFamily="2" charset="2"/>
              <a:buNone/>
            </a:pPr>
            <a:endParaRPr lang="en-US" altLang="vi-VN" smtClean="0"/>
          </a:p>
        </p:txBody>
      </p:sp>
      <p:sp>
        <p:nvSpPr>
          <p:cNvPr id="52231" name="Rectangle 7"/>
          <p:cNvSpPr>
            <a:spLocks noChangeArrowheads="1"/>
          </p:cNvSpPr>
          <p:nvPr/>
        </p:nvSpPr>
        <p:spPr bwMode="auto">
          <a:xfrm>
            <a:off x="1295400" y="5257800"/>
            <a:ext cx="73914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000"/>
              <a:t>Do đó, n = 3, thì df = </a:t>
            </a:r>
            <a:r>
              <a:rPr lang="en-US" altLang="vi-VN" sz="2000" i="1"/>
              <a:t>n</a:t>
            </a:r>
            <a:r>
              <a:rPr lang="en-US" altLang="vi-VN" sz="2000"/>
              <a:t> -1 = 3 – 1 = 2</a:t>
            </a:r>
          </a:p>
          <a:p>
            <a:pPr>
              <a:spcBef>
                <a:spcPct val="50000"/>
              </a:spcBef>
              <a:buClrTx/>
              <a:buSzTx/>
              <a:buFontTx/>
              <a:buNone/>
            </a:pPr>
            <a:r>
              <a:rPr lang="en-US" altLang="vi-VN" sz="2000"/>
              <a:t>(2 giá trị có thể bất kỳ, nhưng giá trị thứ ba thì không, do đã biết trung bình)</a:t>
            </a:r>
          </a:p>
        </p:txBody>
      </p:sp>
      <p:sp>
        <p:nvSpPr>
          <p:cNvPr id="52232" name="AutoShape 9"/>
          <p:cNvSpPr>
            <a:spLocks noChangeArrowheads="1"/>
          </p:cNvSpPr>
          <p:nvPr/>
        </p:nvSpPr>
        <p:spPr bwMode="auto">
          <a:xfrm>
            <a:off x="3581400" y="4343400"/>
            <a:ext cx="609600" cy="228600"/>
          </a:xfrm>
          <a:prstGeom prst="rightArrow">
            <a:avLst>
              <a:gd name="adj1" fmla="val 50000"/>
              <a:gd name="adj2" fmla="val 66667"/>
            </a:avLst>
          </a:prstGeom>
          <a:solidFill>
            <a:schemeClr val="hlink"/>
          </a:solidFill>
          <a:ln w="19050"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2233" name="Slide Number Placeholder 10"/>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5BF91C2D-1A6D-4C4D-9DB8-C951A4569AD5}" type="slidenum">
              <a:rPr lang="en-US" altLang="vi-VN" sz="1000">
                <a:latin typeface="Tahoma" panose="020B0604030504040204" pitchFamily="34" charset="0"/>
              </a:rPr>
              <a:pPr eaLnBrk="1" hangingPunct="1"/>
              <a:t>13</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auto">
          <a:xfrm>
            <a:off x="1905000" y="5029200"/>
            <a:ext cx="1025525" cy="762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3251" name="Line 3"/>
          <p:cNvSpPr>
            <a:spLocks noChangeShapeType="1"/>
          </p:cNvSpPr>
          <p:nvPr/>
        </p:nvSpPr>
        <p:spPr bwMode="auto">
          <a:xfrm>
            <a:off x="1905000" y="5029200"/>
            <a:ext cx="574675" cy="6651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3252" name="Rectangle 4"/>
          <p:cNvSpPr>
            <a:spLocks noGrp="1" noChangeArrowheads="1"/>
          </p:cNvSpPr>
          <p:nvPr>
            <p:ph type="title"/>
          </p:nvPr>
        </p:nvSpPr>
        <p:spPr/>
        <p:txBody>
          <a:bodyPr/>
          <a:lstStyle/>
          <a:p>
            <a:pPr eaLnBrk="1" hangingPunct="1"/>
            <a:r>
              <a:rPr lang="en-US" altLang="vi-VN" smtClean="0"/>
              <a:t>Phân phối Student t(df)</a:t>
            </a:r>
          </a:p>
        </p:txBody>
      </p:sp>
      <p:sp>
        <p:nvSpPr>
          <p:cNvPr id="53253" name="Freeform 5"/>
          <p:cNvSpPr>
            <a:spLocks/>
          </p:cNvSpPr>
          <p:nvPr/>
        </p:nvSpPr>
        <p:spPr bwMode="auto">
          <a:xfrm>
            <a:off x="4511675" y="4699000"/>
            <a:ext cx="3014663" cy="1209675"/>
          </a:xfrm>
          <a:custGeom>
            <a:avLst/>
            <a:gdLst>
              <a:gd name="T0" fmla="*/ 2147483647 w 1899"/>
              <a:gd name="T1" fmla="*/ 2147483647 h 762"/>
              <a:gd name="T2" fmla="*/ 2147483647 w 1899"/>
              <a:gd name="T3" fmla="*/ 2147483647 h 762"/>
              <a:gd name="T4" fmla="*/ 2147483647 w 1899"/>
              <a:gd name="T5" fmla="*/ 2147483647 h 762"/>
              <a:gd name="T6" fmla="*/ 2147483647 w 1899"/>
              <a:gd name="T7" fmla="*/ 2147483647 h 762"/>
              <a:gd name="T8" fmla="*/ 2147483647 w 1899"/>
              <a:gd name="T9" fmla="*/ 2147483647 h 762"/>
              <a:gd name="T10" fmla="*/ 2147483647 w 1899"/>
              <a:gd name="T11" fmla="*/ 2147483647 h 762"/>
              <a:gd name="T12" fmla="*/ 2147483647 w 1899"/>
              <a:gd name="T13" fmla="*/ 2147483647 h 762"/>
              <a:gd name="T14" fmla="*/ 2147483647 w 1899"/>
              <a:gd name="T15" fmla="*/ 2147483647 h 762"/>
              <a:gd name="T16" fmla="*/ 2147483647 w 1899"/>
              <a:gd name="T17" fmla="*/ 2147483647 h 762"/>
              <a:gd name="T18" fmla="*/ 2147483647 w 1899"/>
              <a:gd name="T19" fmla="*/ 2147483647 h 762"/>
              <a:gd name="T20" fmla="*/ 2147483647 w 1899"/>
              <a:gd name="T21" fmla="*/ 2147483647 h 762"/>
              <a:gd name="T22" fmla="*/ 2147483647 w 1899"/>
              <a:gd name="T23" fmla="*/ 2147483647 h 762"/>
              <a:gd name="T24" fmla="*/ 2147483647 w 1899"/>
              <a:gd name="T25" fmla="*/ 2147483647 h 762"/>
              <a:gd name="T26" fmla="*/ 2147483647 w 1899"/>
              <a:gd name="T27" fmla="*/ 2147483647 h 762"/>
              <a:gd name="T28" fmla="*/ 2147483647 w 1899"/>
              <a:gd name="T29" fmla="*/ 2147483647 h 762"/>
              <a:gd name="T30" fmla="*/ 0 w 1899"/>
              <a:gd name="T31" fmla="*/ 0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9"/>
              <a:gd name="T49" fmla="*/ 0 h 762"/>
              <a:gd name="T50" fmla="*/ 1899 w 1899"/>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9" h="762">
                <a:moveTo>
                  <a:pt x="1898" y="761"/>
                </a:moveTo>
                <a:lnTo>
                  <a:pt x="1700" y="753"/>
                </a:lnTo>
                <a:lnTo>
                  <a:pt x="1599" y="744"/>
                </a:lnTo>
                <a:lnTo>
                  <a:pt x="1500" y="732"/>
                </a:lnTo>
                <a:lnTo>
                  <a:pt x="1400" y="713"/>
                </a:lnTo>
                <a:lnTo>
                  <a:pt x="1299" y="690"/>
                </a:lnTo>
                <a:lnTo>
                  <a:pt x="1200" y="659"/>
                </a:lnTo>
                <a:lnTo>
                  <a:pt x="1000" y="571"/>
                </a:lnTo>
                <a:lnTo>
                  <a:pt x="799" y="446"/>
                </a:lnTo>
                <a:lnTo>
                  <a:pt x="599" y="298"/>
                </a:lnTo>
                <a:lnTo>
                  <a:pt x="500" y="221"/>
                </a:lnTo>
                <a:lnTo>
                  <a:pt x="401" y="151"/>
                </a:lnTo>
                <a:lnTo>
                  <a:pt x="299" y="89"/>
                </a:lnTo>
                <a:lnTo>
                  <a:pt x="200" y="41"/>
                </a:lnTo>
                <a:lnTo>
                  <a:pt x="99" y="10"/>
                </a:lnTo>
                <a:lnTo>
                  <a:pt x="0" y="0"/>
                </a:lnTo>
              </a:path>
            </a:pathLst>
          </a:custGeom>
          <a:noFill/>
          <a:ln w="508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3254" name="Freeform 6"/>
          <p:cNvSpPr>
            <a:spLocks/>
          </p:cNvSpPr>
          <p:nvPr/>
        </p:nvSpPr>
        <p:spPr bwMode="auto">
          <a:xfrm>
            <a:off x="1497013" y="4699000"/>
            <a:ext cx="3016250" cy="1209675"/>
          </a:xfrm>
          <a:custGeom>
            <a:avLst/>
            <a:gdLst>
              <a:gd name="T0" fmla="*/ 0 w 1900"/>
              <a:gd name="T1" fmla="*/ 2147483647 h 762"/>
              <a:gd name="T2" fmla="*/ 2147483647 w 1900"/>
              <a:gd name="T3" fmla="*/ 2147483647 h 762"/>
              <a:gd name="T4" fmla="*/ 2147483647 w 1900"/>
              <a:gd name="T5" fmla="*/ 2147483647 h 762"/>
              <a:gd name="T6" fmla="*/ 2147483647 w 1900"/>
              <a:gd name="T7" fmla="*/ 2147483647 h 762"/>
              <a:gd name="T8" fmla="*/ 2147483647 w 1900"/>
              <a:gd name="T9" fmla="*/ 2147483647 h 762"/>
              <a:gd name="T10" fmla="*/ 2147483647 w 1900"/>
              <a:gd name="T11" fmla="*/ 2147483647 h 762"/>
              <a:gd name="T12" fmla="*/ 2147483647 w 1900"/>
              <a:gd name="T13" fmla="*/ 2147483647 h 762"/>
              <a:gd name="T14" fmla="*/ 2147483647 w 1900"/>
              <a:gd name="T15" fmla="*/ 2147483647 h 762"/>
              <a:gd name="T16" fmla="*/ 2147483647 w 1900"/>
              <a:gd name="T17" fmla="*/ 2147483647 h 762"/>
              <a:gd name="T18" fmla="*/ 2147483647 w 1900"/>
              <a:gd name="T19" fmla="*/ 2147483647 h 762"/>
              <a:gd name="T20" fmla="*/ 2147483647 w 1900"/>
              <a:gd name="T21" fmla="*/ 2147483647 h 762"/>
              <a:gd name="T22" fmla="*/ 2147483647 w 1900"/>
              <a:gd name="T23" fmla="*/ 2147483647 h 762"/>
              <a:gd name="T24" fmla="*/ 2147483647 w 1900"/>
              <a:gd name="T25" fmla="*/ 2147483647 h 762"/>
              <a:gd name="T26" fmla="*/ 2147483647 w 1900"/>
              <a:gd name="T27" fmla="*/ 2147483647 h 762"/>
              <a:gd name="T28" fmla="*/ 2147483647 w 1900"/>
              <a:gd name="T29" fmla="*/ 2147483647 h 762"/>
              <a:gd name="T30" fmla="*/ 2147483647 w 1900"/>
              <a:gd name="T31" fmla="*/ 0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00"/>
              <a:gd name="T49" fmla="*/ 0 h 762"/>
              <a:gd name="T50" fmla="*/ 1900 w 1900"/>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00" h="762">
                <a:moveTo>
                  <a:pt x="0" y="761"/>
                </a:moveTo>
                <a:lnTo>
                  <a:pt x="201" y="753"/>
                </a:lnTo>
                <a:lnTo>
                  <a:pt x="300" y="744"/>
                </a:lnTo>
                <a:lnTo>
                  <a:pt x="399" y="732"/>
                </a:lnTo>
                <a:lnTo>
                  <a:pt x="500" y="713"/>
                </a:lnTo>
                <a:lnTo>
                  <a:pt x="599" y="690"/>
                </a:lnTo>
                <a:lnTo>
                  <a:pt x="701" y="659"/>
                </a:lnTo>
                <a:lnTo>
                  <a:pt x="899" y="571"/>
                </a:lnTo>
                <a:lnTo>
                  <a:pt x="1099" y="446"/>
                </a:lnTo>
                <a:lnTo>
                  <a:pt x="1300" y="298"/>
                </a:lnTo>
                <a:lnTo>
                  <a:pt x="1399" y="221"/>
                </a:lnTo>
                <a:lnTo>
                  <a:pt x="1500" y="151"/>
                </a:lnTo>
                <a:lnTo>
                  <a:pt x="1599" y="89"/>
                </a:lnTo>
                <a:lnTo>
                  <a:pt x="1698" y="41"/>
                </a:lnTo>
                <a:lnTo>
                  <a:pt x="1800" y="10"/>
                </a:lnTo>
                <a:lnTo>
                  <a:pt x="1899" y="0"/>
                </a:lnTo>
              </a:path>
            </a:pathLst>
          </a:custGeom>
          <a:noFill/>
          <a:ln w="508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3255" name="Freeform 7"/>
          <p:cNvSpPr>
            <a:spLocks/>
          </p:cNvSpPr>
          <p:nvPr/>
        </p:nvSpPr>
        <p:spPr bwMode="auto">
          <a:xfrm>
            <a:off x="4511675" y="4087813"/>
            <a:ext cx="2041525" cy="1820862"/>
          </a:xfrm>
          <a:custGeom>
            <a:avLst/>
            <a:gdLst>
              <a:gd name="T0" fmla="*/ 2147483647 w 1286"/>
              <a:gd name="T1" fmla="*/ 2147483647 h 1147"/>
              <a:gd name="T2" fmla="*/ 2147483647 w 1286"/>
              <a:gd name="T3" fmla="*/ 2147483647 h 1147"/>
              <a:gd name="T4" fmla="*/ 2147483647 w 1286"/>
              <a:gd name="T5" fmla="*/ 2147483647 h 1147"/>
              <a:gd name="T6" fmla="*/ 2147483647 w 1286"/>
              <a:gd name="T7" fmla="*/ 2147483647 h 1147"/>
              <a:gd name="T8" fmla="*/ 2147483647 w 1286"/>
              <a:gd name="T9" fmla="*/ 2147483647 h 1147"/>
              <a:gd name="T10" fmla="*/ 2147483647 w 1286"/>
              <a:gd name="T11" fmla="*/ 2147483647 h 1147"/>
              <a:gd name="T12" fmla="*/ 2147483647 w 1286"/>
              <a:gd name="T13" fmla="*/ 2147483647 h 1147"/>
              <a:gd name="T14" fmla="*/ 2147483647 w 1286"/>
              <a:gd name="T15" fmla="*/ 2147483647 h 1147"/>
              <a:gd name="T16" fmla="*/ 2147483647 w 1286"/>
              <a:gd name="T17" fmla="*/ 2147483647 h 1147"/>
              <a:gd name="T18" fmla="*/ 2147483647 w 1286"/>
              <a:gd name="T19" fmla="*/ 2147483647 h 1147"/>
              <a:gd name="T20" fmla="*/ 2147483647 w 1286"/>
              <a:gd name="T21" fmla="*/ 2147483647 h 1147"/>
              <a:gd name="T22" fmla="*/ 2147483647 w 1286"/>
              <a:gd name="T23" fmla="*/ 2147483647 h 1147"/>
              <a:gd name="T24" fmla="*/ 2147483647 w 1286"/>
              <a:gd name="T25" fmla="*/ 2147483647 h 1147"/>
              <a:gd name="T26" fmla="*/ 2147483647 w 1286"/>
              <a:gd name="T27" fmla="*/ 2147483647 h 1147"/>
              <a:gd name="T28" fmla="*/ 2147483647 w 1286"/>
              <a:gd name="T29" fmla="*/ 2147483647 h 1147"/>
              <a:gd name="T30" fmla="*/ 0 w 1286"/>
              <a:gd name="T31" fmla="*/ 0 h 1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6"/>
              <a:gd name="T49" fmla="*/ 0 h 1147"/>
              <a:gd name="T50" fmla="*/ 1286 w 1286"/>
              <a:gd name="T51" fmla="*/ 1147 h 1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6" h="1147">
                <a:moveTo>
                  <a:pt x="1285" y="1146"/>
                </a:moveTo>
                <a:lnTo>
                  <a:pt x="1150" y="1131"/>
                </a:lnTo>
                <a:lnTo>
                  <a:pt x="1082" y="1119"/>
                </a:lnTo>
                <a:lnTo>
                  <a:pt x="1014" y="1100"/>
                </a:lnTo>
                <a:lnTo>
                  <a:pt x="946" y="1075"/>
                </a:lnTo>
                <a:lnTo>
                  <a:pt x="880" y="1038"/>
                </a:lnTo>
                <a:lnTo>
                  <a:pt x="812" y="993"/>
                </a:lnTo>
                <a:lnTo>
                  <a:pt x="675" y="858"/>
                </a:lnTo>
                <a:lnTo>
                  <a:pt x="541" y="672"/>
                </a:lnTo>
                <a:lnTo>
                  <a:pt x="407" y="447"/>
                </a:lnTo>
                <a:lnTo>
                  <a:pt x="339" y="333"/>
                </a:lnTo>
                <a:lnTo>
                  <a:pt x="270" y="225"/>
                </a:lnTo>
                <a:lnTo>
                  <a:pt x="202" y="132"/>
                </a:lnTo>
                <a:lnTo>
                  <a:pt x="136" y="60"/>
                </a:lnTo>
                <a:lnTo>
                  <a:pt x="68" y="14"/>
                </a:lnTo>
                <a:lnTo>
                  <a:pt x="0" y="0"/>
                </a:lnTo>
              </a:path>
            </a:pathLst>
          </a:custGeom>
          <a:noFill/>
          <a:ln w="508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3256" name="Freeform 8"/>
          <p:cNvSpPr>
            <a:spLocks/>
          </p:cNvSpPr>
          <p:nvPr/>
        </p:nvSpPr>
        <p:spPr bwMode="auto">
          <a:xfrm>
            <a:off x="2471738" y="4087813"/>
            <a:ext cx="2041525" cy="1820862"/>
          </a:xfrm>
          <a:custGeom>
            <a:avLst/>
            <a:gdLst>
              <a:gd name="T0" fmla="*/ 0 w 1286"/>
              <a:gd name="T1" fmla="*/ 2147483647 h 1147"/>
              <a:gd name="T2" fmla="*/ 2147483647 w 1286"/>
              <a:gd name="T3" fmla="*/ 2147483647 h 1147"/>
              <a:gd name="T4" fmla="*/ 2147483647 w 1286"/>
              <a:gd name="T5" fmla="*/ 2147483647 h 1147"/>
              <a:gd name="T6" fmla="*/ 2147483647 w 1286"/>
              <a:gd name="T7" fmla="*/ 2147483647 h 1147"/>
              <a:gd name="T8" fmla="*/ 2147483647 w 1286"/>
              <a:gd name="T9" fmla="*/ 2147483647 h 1147"/>
              <a:gd name="T10" fmla="*/ 2147483647 w 1286"/>
              <a:gd name="T11" fmla="*/ 2147483647 h 1147"/>
              <a:gd name="T12" fmla="*/ 2147483647 w 1286"/>
              <a:gd name="T13" fmla="*/ 2147483647 h 1147"/>
              <a:gd name="T14" fmla="*/ 2147483647 w 1286"/>
              <a:gd name="T15" fmla="*/ 2147483647 h 1147"/>
              <a:gd name="T16" fmla="*/ 2147483647 w 1286"/>
              <a:gd name="T17" fmla="*/ 2147483647 h 1147"/>
              <a:gd name="T18" fmla="*/ 2147483647 w 1286"/>
              <a:gd name="T19" fmla="*/ 2147483647 h 1147"/>
              <a:gd name="T20" fmla="*/ 2147483647 w 1286"/>
              <a:gd name="T21" fmla="*/ 2147483647 h 1147"/>
              <a:gd name="T22" fmla="*/ 2147483647 w 1286"/>
              <a:gd name="T23" fmla="*/ 2147483647 h 1147"/>
              <a:gd name="T24" fmla="*/ 2147483647 w 1286"/>
              <a:gd name="T25" fmla="*/ 2147483647 h 1147"/>
              <a:gd name="T26" fmla="*/ 2147483647 w 1286"/>
              <a:gd name="T27" fmla="*/ 2147483647 h 1147"/>
              <a:gd name="T28" fmla="*/ 2147483647 w 1286"/>
              <a:gd name="T29" fmla="*/ 2147483647 h 1147"/>
              <a:gd name="T30" fmla="*/ 2147483647 w 1286"/>
              <a:gd name="T31" fmla="*/ 0 h 1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6"/>
              <a:gd name="T49" fmla="*/ 0 h 1147"/>
              <a:gd name="T50" fmla="*/ 1286 w 1286"/>
              <a:gd name="T51" fmla="*/ 1147 h 1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6" h="1147">
                <a:moveTo>
                  <a:pt x="0" y="1146"/>
                </a:moveTo>
                <a:lnTo>
                  <a:pt x="136" y="1131"/>
                </a:lnTo>
                <a:lnTo>
                  <a:pt x="204" y="1119"/>
                </a:lnTo>
                <a:lnTo>
                  <a:pt x="270" y="1100"/>
                </a:lnTo>
                <a:lnTo>
                  <a:pt x="339" y="1075"/>
                </a:lnTo>
                <a:lnTo>
                  <a:pt x="407" y="1038"/>
                </a:lnTo>
                <a:lnTo>
                  <a:pt x="473" y="993"/>
                </a:lnTo>
                <a:lnTo>
                  <a:pt x="609" y="858"/>
                </a:lnTo>
                <a:lnTo>
                  <a:pt x="743" y="672"/>
                </a:lnTo>
                <a:lnTo>
                  <a:pt x="880" y="447"/>
                </a:lnTo>
                <a:lnTo>
                  <a:pt x="946" y="333"/>
                </a:lnTo>
                <a:lnTo>
                  <a:pt x="1014" y="225"/>
                </a:lnTo>
                <a:lnTo>
                  <a:pt x="1082" y="132"/>
                </a:lnTo>
                <a:lnTo>
                  <a:pt x="1150" y="60"/>
                </a:lnTo>
                <a:lnTo>
                  <a:pt x="1217" y="14"/>
                </a:lnTo>
                <a:lnTo>
                  <a:pt x="1285" y="0"/>
                </a:lnTo>
              </a:path>
            </a:pathLst>
          </a:custGeom>
          <a:noFill/>
          <a:ln w="508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3257" name="Rectangle 9"/>
          <p:cNvSpPr>
            <a:spLocks noChangeArrowheads="1"/>
          </p:cNvSpPr>
          <p:nvPr/>
        </p:nvSpPr>
        <p:spPr bwMode="auto">
          <a:xfrm>
            <a:off x="7861300" y="5783263"/>
            <a:ext cx="2936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3200"/>
              <a:t>t</a:t>
            </a:r>
          </a:p>
        </p:txBody>
      </p:sp>
      <p:sp>
        <p:nvSpPr>
          <p:cNvPr id="53258" name="Line 10"/>
          <p:cNvSpPr>
            <a:spLocks noChangeShapeType="1"/>
          </p:cNvSpPr>
          <p:nvPr/>
        </p:nvSpPr>
        <p:spPr bwMode="auto">
          <a:xfrm flipH="1">
            <a:off x="4495800" y="3429000"/>
            <a:ext cx="0" cy="25908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59" name="Freeform 11"/>
          <p:cNvSpPr>
            <a:spLocks/>
          </p:cNvSpPr>
          <p:nvPr/>
        </p:nvSpPr>
        <p:spPr bwMode="auto">
          <a:xfrm>
            <a:off x="4511675" y="3381375"/>
            <a:ext cx="1365250" cy="2527300"/>
          </a:xfrm>
          <a:custGeom>
            <a:avLst/>
            <a:gdLst>
              <a:gd name="T0" fmla="*/ 2147483647 w 860"/>
              <a:gd name="T1" fmla="*/ 2147483647 h 1592"/>
              <a:gd name="T2" fmla="*/ 2147483647 w 860"/>
              <a:gd name="T3" fmla="*/ 2147483647 h 1592"/>
              <a:gd name="T4" fmla="*/ 2147483647 w 860"/>
              <a:gd name="T5" fmla="*/ 2147483647 h 1592"/>
              <a:gd name="T6" fmla="*/ 2147483647 w 860"/>
              <a:gd name="T7" fmla="*/ 2147483647 h 1592"/>
              <a:gd name="T8" fmla="*/ 2147483647 w 860"/>
              <a:gd name="T9" fmla="*/ 2147483647 h 1592"/>
              <a:gd name="T10" fmla="*/ 2147483647 w 860"/>
              <a:gd name="T11" fmla="*/ 2147483647 h 1592"/>
              <a:gd name="T12" fmla="*/ 2147483647 w 860"/>
              <a:gd name="T13" fmla="*/ 2147483647 h 1592"/>
              <a:gd name="T14" fmla="*/ 2147483647 w 860"/>
              <a:gd name="T15" fmla="*/ 2147483647 h 1592"/>
              <a:gd name="T16" fmla="*/ 2147483647 w 860"/>
              <a:gd name="T17" fmla="*/ 2147483647 h 1592"/>
              <a:gd name="T18" fmla="*/ 2147483647 w 860"/>
              <a:gd name="T19" fmla="*/ 2147483647 h 1592"/>
              <a:gd name="T20" fmla="*/ 2147483647 w 860"/>
              <a:gd name="T21" fmla="*/ 2147483647 h 1592"/>
              <a:gd name="T22" fmla="*/ 2147483647 w 860"/>
              <a:gd name="T23" fmla="*/ 2147483647 h 1592"/>
              <a:gd name="T24" fmla="*/ 2147483647 w 860"/>
              <a:gd name="T25" fmla="*/ 2147483647 h 1592"/>
              <a:gd name="T26" fmla="*/ 2147483647 w 860"/>
              <a:gd name="T27" fmla="*/ 2147483647 h 1592"/>
              <a:gd name="T28" fmla="*/ 2147483647 w 860"/>
              <a:gd name="T29" fmla="*/ 2147483647 h 1592"/>
              <a:gd name="T30" fmla="*/ 0 w 860"/>
              <a:gd name="T31" fmla="*/ 0 h 15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0"/>
              <a:gd name="T49" fmla="*/ 0 h 1592"/>
              <a:gd name="T50" fmla="*/ 860 w 860"/>
              <a:gd name="T51" fmla="*/ 1592 h 15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0" h="1592">
                <a:moveTo>
                  <a:pt x="859" y="1591"/>
                </a:moveTo>
                <a:lnTo>
                  <a:pt x="770" y="1572"/>
                </a:lnTo>
                <a:lnTo>
                  <a:pt x="725" y="1554"/>
                </a:lnTo>
                <a:lnTo>
                  <a:pt x="679" y="1529"/>
                </a:lnTo>
                <a:lnTo>
                  <a:pt x="634" y="1492"/>
                </a:lnTo>
                <a:lnTo>
                  <a:pt x="589" y="1442"/>
                </a:lnTo>
                <a:lnTo>
                  <a:pt x="543" y="1378"/>
                </a:lnTo>
                <a:lnTo>
                  <a:pt x="452" y="1192"/>
                </a:lnTo>
                <a:lnTo>
                  <a:pt x="361" y="933"/>
                </a:lnTo>
                <a:lnTo>
                  <a:pt x="272" y="621"/>
                </a:lnTo>
                <a:lnTo>
                  <a:pt x="227" y="462"/>
                </a:lnTo>
                <a:lnTo>
                  <a:pt x="182" y="313"/>
                </a:lnTo>
                <a:lnTo>
                  <a:pt x="136" y="184"/>
                </a:lnTo>
                <a:lnTo>
                  <a:pt x="91" y="85"/>
                </a:lnTo>
                <a:lnTo>
                  <a:pt x="45" y="21"/>
                </a:lnTo>
                <a:lnTo>
                  <a:pt x="0" y="0"/>
                </a:lnTo>
              </a:path>
            </a:pathLst>
          </a:custGeom>
          <a:noFill/>
          <a:ln w="508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3260" name="Freeform 12"/>
          <p:cNvSpPr>
            <a:spLocks/>
          </p:cNvSpPr>
          <p:nvPr/>
        </p:nvSpPr>
        <p:spPr bwMode="auto">
          <a:xfrm>
            <a:off x="3146425" y="3381375"/>
            <a:ext cx="1366838" cy="2527300"/>
          </a:xfrm>
          <a:custGeom>
            <a:avLst/>
            <a:gdLst>
              <a:gd name="T0" fmla="*/ 0 w 861"/>
              <a:gd name="T1" fmla="*/ 2147483647 h 1592"/>
              <a:gd name="T2" fmla="*/ 2147483647 w 861"/>
              <a:gd name="T3" fmla="*/ 2147483647 h 1592"/>
              <a:gd name="T4" fmla="*/ 2147483647 w 861"/>
              <a:gd name="T5" fmla="*/ 2147483647 h 1592"/>
              <a:gd name="T6" fmla="*/ 2147483647 w 861"/>
              <a:gd name="T7" fmla="*/ 2147483647 h 1592"/>
              <a:gd name="T8" fmla="*/ 2147483647 w 861"/>
              <a:gd name="T9" fmla="*/ 2147483647 h 1592"/>
              <a:gd name="T10" fmla="*/ 2147483647 w 861"/>
              <a:gd name="T11" fmla="*/ 2147483647 h 1592"/>
              <a:gd name="T12" fmla="*/ 2147483647 w 861"/>
              <a:gd name="T13" fmla="*/ 2147483647 h 1592"/>
              <a:gd name="T14" fmla="*/ 2147483647 w 861"/>
              <a:gd name="T15" fmla="*/ 2147483647 h 1592"/>
              <a:gd name="T16" fmla="*/ 2147483647 w 861"/>
              <a:gd name="T17" fmla="*/ 2147483647 h 1592"/>
              <a:gd name="T18" fmla="*/ 2147483647 w 861"/>
              <a:gd name="T19" fmla="*/ 2147483647 h 1592"/>
              <a:gd name="T20" fmla="*/ 2147483647 w 861"/>
              <a:gd name="T21" fmla="*/ 2147483647 h 1592"/>
              <a:gd name="T22" fmla="*/ 2147483647 w 861"/>
              <a:gd name="T23" fmla="*/ 2147483647 h 1592"/>
              <a:gd name="T24" fmla="*/ 2147483647 w 861"/>
              <a:gd name="T25" fmla="*/ 2147483647 h 1592"/>
              <a:gd name="T26" fmla="*/ 2147483647 w 861"/>
              <a:gd name="T27" fmla="*/ 2147483647 h 1592"/>
              <a:gd name="T28" fmla="*/ 2147483647 w 861"/>
              <a:gd name="T29" fmla="*/ 2147483647 h 1592"/>
              <a:gd name="T30" fmla="*/ 2147483647 w 861"/>
              <a:gd name="T31" fmla="*/ 0 h 15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1"/>
              <a:gd name="T49" fmla="*/ 0 h 1592"/>
              <a:gd name="T50" fmla="*/ 861 w 861"/>
              <a:gd name="T51" fmla="*/ 1592 h 15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1" h="1592">
                <a:moveTo>
                  <a:pt x="0" y="1591"/>
                </a:moveTo>
                <a:lnTo>
                  <a:pt x="91" y="1572"/>
                </a:lnTo>
                <a:lnTo>
                  <a:pt x="137" y="1554"/>
                </a:lnTo>
                <a:lnTo>
                  <a:pt x="182" y="1529"/>
                </a:lnTo>
                <a:lnTo>
                  <a:pt x="226" y="1492"/>
                </a:lnTo>
                <a:lnTo>
                  <a:pt x="271" y="1442"/>
                </a:lnTo>
                <a:lnTo>
                  <a:pt x="316" y="1378"/>
                </a:lnTo>
                <a:lnTo>
                  <a:pt x="407" y="1192"/>
                </a:lnTo>
                <a:lnTo>
                  <a:pt x="498" y="933"/>
                </a:lnTo>
                <a:lnTo>
                  <a:pt x="589" y="621"/>
                </a:lnTo>
                <a:lnTo>
                  <a:pt x="635" y="462"/>
                </a:lnTo>
                <a:lnTo>
                  <a:pt x="680" y="313"/>
                </a:lnTo>
                <a:lnTo>
                  <a:pt x="723" y="184"/>
                </a:lnTo>
                <a:lnTo>
                  <a:pt x="769" y="85"/>
                </a:lnTo>
                <a:lnTo>
                  <a:pt x="814" y="21"/>
                </a:lnTo>
                <a:lnTo>
                  <a:pt x="860" y="0"/>
                </a:lnTo>
              </a:path>
            </a:pathLst>
          </a:custGeom>
          <a:noFill/>
          <a:ln w="508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3261" name="Line 13"/>
          <p:cNvSpPr>
            <a:spLocks noChangeShapeType="1"/>
          </p:cNvSpPr>
          <p:nvPr/>
        </p:nvSpPr>
        <p:spPr bwMode="auto">
          <a:xfrm>
            <a:off x="7745413"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2" name="Line 14"/>
          <p:cNvSpPr>
            <a:spLocks noChangeShapeType="1"/>
          </p:cNvSpPr>
          <p:nvPr/>
        </p:nvSpPr>
        <p:spPr bwMode="auto">
          <a:xfrm>
            <a:off x="7099300"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3" name="Line 15"/>
          <p:cNvSpPr>
            <a:spLocks noChangeShapeType="1"/>
          </p:cNvSpPr>
          <p:nvPr/>
        </p:nvSpPr>
        <p:spPr bwMode="auto">
          <a:xfrm>
            <a:off x="6450013"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4" name="Line 16"/>
          <p:cNvSpPr>
            <a:spLocks noChangeShapeType="1"/>
          </p:cNvSpPr>
          <p:nvPr/>
        </p:nvSpPr>
        <p:spPr bwMode="auto">
          <a:xfrm>
            <a:off x="5803900"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5" name="Line 17"/>
          <p:cNvSpPr>
            <a:spLocks noChangeShapeType="1"/>
          </p:cNvSpPr>
          <p:nvPr/>
        </p:nvSpPr>
        <p:spPr bwMode="auto">
          <a:xfrm>
            <a:off x="5157788"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6" name="Line 18"/>
          <p:cNvSpPr>
            <a:spLocks noChangeShapeType="1"/>
          </p:cNvSpPr>
          <p:nvPr/>
        </p:nvSpPr>
        <p:spPr bwMode="auto">
          <a:xfrm>
            <a:off x="4511675"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7" name="Line 19"/>
          <p:cNvSpPr>
            <a:spLocks noChangeShapeType="1"/>
          </p:cNvSpPr>
          <p:nvPr/>
        </p:nvSpPr>
        <p:spPr bwMode="auto">
          <a:xfrm>
            <a:off x="3865563"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8" name="Line 20"/>
          <p:cNvSpPr>
            <a:spLocks noChangeShapeType="1"/>
          </p:cNvSpPr>
          <p:nvPr/>
        </p:nvSpPr>
        <p:spPr bwMode="auto">
          <a:xfrm>
            <a:off x="3219450"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69" name="Line 21"/>
          <p:cNvSpPr>
            <a:spLocks noChangeShapeType="1"/>
          </p:cNvSpPr>
          <p:nvPr/>
        </p:nvSpPr>
        <p:spPr bwMode="auto">
          <a:xfrm>
            <a:off x="2573338"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70" name="Line 22"/>
          <p:cNvSpPr>
            <a:spLocks noChangeShapeType="1"/>
          </p:cNvSpPr>
          <p:nvPr/>
        </p:nvSpPr>
        <p:spPr bwMode="auto">
          <a:xfrm>
            <a:off x="1927225" y="5924550"/>
            <a:ext cx="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71" name="Rectangle 23"/>
          <p:cNvSpPr>
            <a:spLocks noChangeArrowheads="1"/>
          </p:cNvSpPr>
          <p:nvPr/>
        </p:nvSpPr>
        <p:spPr bwMode="auto">
          <a:xfrm>
            <a:off x="4114800" y="5943600"/>
            <a:ext cx="7969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800"/>
              <a:t>0</a:t>
            </a:r>
          </a:p>
        </p:txBody>
      </p:sp>
      <p:sp>
        <p:nvSpPr>
          <p:cNvPr id="53272" name="Line 24"/>
          <p:cNvSpPr>
            <a:spLocks noChangeShapeType="1"/>
          </p:cNvSpPr>
          <p:nvPr/>
        </p:nvSpPr>
        <p:spPr bwMode="auto">
          <a:xfrm flipH="1">
            <a:off x="5978525" y="4800600"/>
            <a:ext cx="685800" cy="685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3273" name="Rectangle 25"/>
          <p:cNvSpPr>
            <a:spLocks noChangeArrowheads="1"/>
          </p:cNvSpPr>
          <p:nvPr/>
        </p:nvSpPr>
        <p:spPr bwMode="auto">
          <a:xfrm>
            <a:off x="6477000" y="4419600"/>
            <a:ext cx="1787525" cy="406400"/>
          </a:xfrm>
          <a:prstGeom prst="rect">
            <a:avLst/>
          </a:prstGeom>
          <a:solidFill>
            <a:srgbClr val="FFCCCC"/>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000" i="1"/>
              <a:t>t </a:t>
            </a:r>
            <a:r>
              <a:rPr lang="en-US" altLang="vi-VN" sz="2000"/>
              <a:t>(5)</a:t>
            </a:r>
          </a:p>
        </p:txBody>
      </p:sp>
      <p:sp>
        <p:nvSpPr>
          <p:cNvPr id="53274" name="Line 26"/>
          <p:cNvSpPr>
            <a:spLocks noChangeShapeType="1"/>
          </p:cNvSpPr>
          <p:nvPr/>
        </p:nvSpPr>
        <p:spPr bwMode="auto">
          <a:xfrm flipH="1">
            <a:off x="5140325" y="4038600"/>
            <a:ext cx="927100" cy="685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3275" name="Rectangle 27"/>
          <p:cNvSpPr>
            <a:spLocks noChangeArrowheads="1"/>
          </p:cNvSpPr>
          <p:nvPr/>
        </p:nvSpPr>
        <p:spPr bwMode="auto">
          <a:xfrm>
            <a:off x="5638800" y="3657600"/>
            <a:ext cx="1787525" cy="406400"/>
          </a:xfrm>
          <a:prstGeom prst="rect">
            <a:avLst/>
          </a:prstGeom>
          <a:solidFill>
            <a:srgbClr val="CCFFFF"/>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000"/>
              <a:t> </a:t>
            </a:r>
            <a:r>
              <a:rPr lang="en-US" altLang="vi-VN" sz="2000" i="1"/>
              <a:t>t </a:t>
            </a:r>
            <a:r>
              <a:rPr lang="en-US" altLang="vi-VN" sz="2000"/>
              <a:t>(13)</a:t>
            </a:r>
          </a:p>
        </p:txBody>
      </p:sp>
      <p:sp>
        <p:nvSpPr>
          <p:cNvPr id="53276" name="Rectangle 28"/>
          <p:cNvSpPr>
            <a:spLocks noChangeArrowheads="1"/>
          </p:cNvSpPr>
          <p:nvPr/>
        </p:nvSpPr>
        <p:spPr bwMode="auto">
          <a:xfrm>
            <a:off x="304800" y="3962400"/>
            <a:ext cx="3276600" cy="1074738"/>
          </a:xfrm>
          <a:prstGeom prst="rect">
            <a:avLst/>
          </a:prstGeom>
          <a:solidFill>
            <a:srgbClr val="FDE0BD"/>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80000"/>
              </a:lnSpc>
              <a:spcBef>
                <a:spcPct val="50000"/>
              </a:spcBef>
              <a:buClrTx/>
              <a:buSzTx/>
              <a:buFontTx/>
              <a:buNone/>
            </a:pPr>
            <a:r>
              <a:rPr lang="en-US" altLang="vi-VN" sz="2000"/>
              <a:t>Các phân phối t có dạng hình chuông đối xứng, nhưng có các đuôi to hơn so với phân phối z.</a:t>
            </a:r>
          </a:p>
        </p:txBody>
      </p:sp>
      <p:sp>
        <p:nvSpPr>
          <p:cNvPr id="53277" name="Line 29"/>
          <p:cNvSpPr>
            <a:spLocks noChangeShapeType="1"/>
          </p:cNvSpPr>
          <p:nvPr/>
        </p:nvSpPr>
        <p:spPr bwMode="auto">
          <a:xfrm>
            <a:off x="3921125" y="2895600"/>
            <a:ext cx="4572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3278" name="Rectangle 30"/>
          <p:cNvSpPr>
            <a:spLocks noChangeArrowheads="1"/>
          </p:cNvSpPr>
          <p:nvPr/>
        </p:nvSpPr>
        <p:spPr bwMode="auto">
          <a:xfrm>
            <a:off x="2209800" y="2090738"/>
            <a:ext cx="1787525" cy="1566862"/>
          </a:xfrm>
          <a:prstGeom prst="rect">
            <a:avLst/>
          </a:prstGeom>
          <a:solidFill>
            <a:srgbClr val="FFFFCC"/>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000"/>
              <a:t>PP chuẩn chuẩn tắc (z) Standard Normal</a:t>
            </a:r>
          </a:p>
          <a:p>
            <a:pPr algn="ctr">
              <a:lnSpc>
                <a:spcPct val="30000"/>
              </a:lnSpc>
              <a:spcBef>
                <a:spcPct val="50000"/>
              </a:spcBef>
              <a:buClrTx/>
              <a:buSzTx/>
              <a:buFontTx/>
              <a:buNone/>
            </a:pPr>
            <a:r>
              <a:rPr lang="en-US" altLang="vi-VN" sz="2000"/>
              <a:t>(t với df = </a:t>
            </a:r>
            <a:r>
              <a:rPr lang="en-US" altLang="vi-VN" sz="2000">
                <a:sym typeface="Symbol" panose="05050102010706020507" pitchFamily="18" charset="2"/>
              </a:rPr>
              <a:t>)</a:t>
            </a:r>
          </a:p>
        </p:txBody>
      </p:sp>
      <p:sp>
        <p:nvSpPr>
          <p:cNvPr id="53279" name="Line 31"/>
          <p:cNvSpPr>
            <a:spLocks noChangeShapeType="1"/>
          </p:cNvSpPr>
          <p:nvPr/>
        </p:nvSpPr>
        <p:spPr bwMode="auto">
          <a:xfrm>
            <a:off x="1295400" y="6019800"/>
            <a:ext cx="6400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3280" name="Text Box 32"/>
          <p:cNvSpPr txBox="1">
            <a:spLocks noChangeArrowheads="1"/>
          </p:cNvSpPr>
          <p:nvPr/>
        </p:nvSpPr>
        <p:spPr bwMode="auto">
          <a:xfrm>
            <a:off x="13557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0"/>
              </a:spcBef>
              <a:buClrTx/>
              <a:buSzTx/>
              <a:buFontTx/>
              <a:buNone/>
            </a:pPr>
            <a:endParaRPr lang="vi-VN" altLang="vi-VN"/>
          </a:p>
        </p:txBody>
      </p:sp>
      <p:sp>
        <p:nvSpPr>
          <p:cNvPr id="53281" name="Rectangle 33"/>
          <p:cNvSpPr>
            <a:spLocks noChangeArrowheads="1"/>
          </p:cNvSpPr>
          <p:nvPr/>
        </p:nvSpPr>
        <p:spPr bwMode="auto">
          <a:xfrm>
            <a:off x="1981200" y="1524000"/>
            <a:ext cx="6934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80000"/>
              </a:lnSpc>
              <a:spcBef>
                <a:spcPct val="50000"/>
              </a:spcBef>
              <a:buClrTx/>
              <a:buSzTx/>
              <a:buFontTx/>
              <a:buNone/>
            </a:pPr>
            <a:r>
              <a:rPr lang="en-US" altLang="vi-VN" sz="2800"/>
              <a:t>Ghi chú:  t       z  khi  n  tăng (hay df tăng)</a:t>
            </a:r>
          </a:p>
        </p:txBody>
      </p:sp>
      <p:sp>
        <p:nvSpPr>
          <p:cNvPr id="53282" name="Line 34"/>
          <p:cNvSpPr>
            <a:spLocks noChangeShapeType="1"/>
          </p:cNvSpPr>
          <p:nvPr/>
        </p:nvSpPr>
        <p:spPr bwMode="auto">
          <a:xfrm>
            <a:off x="3810000" y="175260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3283" name="Slide Number Placeholder 3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B6C6CFF-DEDE-4AD6-9162-A1A9B421FB5E}" type="slidenum">
              <a:rPr lang="en-US" altLang="vi-VN" sz="1000">
                <a:latin typeface="Tahoma" panose="020B0604030504040204" pitchFamily="34" charset="0"/>
              </a:rPr>
              <a:pPr eaLnBrk="1" hangingPunct="1"/>
              <a:t>14</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990600" y="2438400"/>
            <a:ext cx="990600" cy="70802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75" name="Rectangle 3"/>
          <p:cNvSpPr>
            <a:spLocks noGrp="1" noChangeArrowheads="1"/>
          </p:cNvSpPr>
          <p:nvPr>
            <p:ph type="title"/>
          </p:nvPr>
        </p:nvSpPr>
        <p:spPr/>
        <p:txBody>
          <a:bodyPr/>
          <a:lstStyle/>
          <a:p>
            <a:pPr eaLnBrk="1" hangingPunct="1"/>
            <a:r>
              <a:rPr lang="en-US" altLang="vi-VN" smtClean="0"/>
              <a:t>Bảng giá trị tới hạn phân phối t</a:t>
            </a:r>
          </a:p>
        </p:txBody>
      </p:sp>
      <p:sp>
        <p:nvSpPr>
          <p:cNvPr id="54276" name="Rectangle 4"/>
          <p:cNvSpPr>
            <a:spLocks noChangeArrowheads="1"/>
          </p:cNvSpPr>
          <p:nvPr/>
        </p:nvSpPr>
        <p:spPr bwMode="auto">
          <a:xfrm>
            <a:off x="1036638" y="1828800"/>
            <a:ext cx="2832100" cy="60960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77" name="Rectangle 5"/>
          <p:cNvSpPr>
            <a:spLocks noChangeArrowheads="1"/>
          </p:cNvSpPr>
          <p:nvPr/>
        </p:nvSpPr>
        <p:spPr bwMode="auto">
          <a:xfrm>
            <a:off x="990600" y="1905000"/>
            <a:ext cx="2895600" cy="396875"/>
          </a:xfrm>
          <a:prstGeom prst="rect">
            <a:avLst/>
          </a:prstGeom>
          <a:solidFill>
            <a:srgbClr val="BCF6C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000" b="1">
                <a:solidFill>
                  <a:srgbClr val="010000"/>
                </a:solidFill>
              </a:rPr>
              <a:t>Diện tích đuôi phải</a:t>
            </a:r>
            <a:endParaRPr lang="en-US" altLang="vi-VN" sz="2500" b="1">
              <a:solidFill>
                <a:srgbClr val="010000"/>
              </a:solidFill>
            </a:endParaRPr>
          </a:p>
        </p:txBody>
      </p:sp>
      <p:sp>
        <p:nvSpPr>
          <p:cNvPr id="54278" name="Rectangle 6"/>
          <p:cNvSpPr>
            <a:spLocks noChangeArrowheads="1"/>
          </p:cNvSpPr>
          <p:nvPr/>
        </p:nvSpPr>
        <p:spPr bwMode="auto">
          <a:xfrm>
            <a:off x="419100" y="2416175"/>
            <a:ext cx="590550" cy="708025"/>
          </a:xfrm>
          <a:prstGeom prst="rect">
            <a:avLst/>
          </a:prstGeom>
          <a:solidFill>
            <a:srgbClr val="FDEA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79" name="Rectangle 7"/>
          <p:cNvSpPr>
            <a:spLocks noChangeArrowheads="1"/>
          </p:cNvSpPr>
          <p:nvPr/>
        </p:nvSpPr>
        <p:spPr bwMode="auto">
          <a:xfrm>
            <a:off x="479425" y="2501900"/>
            <a:ext cx="5111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b="1">
                <a:solidFill>
                  <a:schemeClr val="folHlink"/>
                </a:solidFill>
              </a:rPr>
              <a:t>df</a:t>
            </a:r>
          </a:p>
          <a:p>
            <a:pPr>
              <a:spcBef>
                <a:spcPct val="0"/>
              </a:spcBef>
              <a:buClrTx/>
              <a:buSzTx/>
              <a:buFontTx/>
              <a:buNone/>
            </a:pPr>
            <a:endParaRPr lang="en-US" altLang="vi-VN" sz="2500" b="1">
              <a:solidFill>
                <a:schemeClr val="folHlink"/>
              </a:solidFill>
            </a:endParaRPr>
          </a:p>
        </p:txBody>
      </p:sp>
      <p:sp>
        <p:nvSpPr>
          <p:cNvPr id="54280" name="Rectangle 8"/>
          <p:cNvSpPr>
            <a:spLocks noChangeArrowheads="1"/>
          </p:cNvSpPr>
          <p:nvPr/>
        </p:nvSpPr>
        <p:spPr bwMode="auto">
          <a:xfrm>
            <a:off x="1150938" y="2501900"/>
            <a:ext cx="830262" cy="474663"/>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solidFill>
                  <a:srgbClr val="010000"/>
                </a:solidFill>
              </a:rPr>
              <a:t>0.25</a:t>
            </a:r>
          </a:p>
        </p:txBody>
      </p:sp>
      <p:sp>
        <p:nvSpPr>
          <p:cNvPr id="54281" name="Rectangle 9"/>
          <p:cNvSpPr>
            <a:spLocks noChangeArrowheads="1"/>
          </p:cNvSpPr>
          <p:nvPr/>
        </p:nvSpPr>
        <p:spPr bwMode="auto">
          <a:xfrm>
            <a:off x="1949450" y="2416175"/>
            <a:ext cx="1022350" cy="70802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82" name="Rectangle 10"/>
          <p:cNvSpPr>
            <a:spLocks noChangeArrowheads="1"/>
          </p:cNvSpPr>
          <p:nvPr/>
        </p:nvSpPr>
        <p:spPr bwMode="auto">
          <a:xfrm>
            <a:off x="2095500" y="2501900"/>
            <a:ext cx="938213" cy="474663"/>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solidFill>
                  <a:srgbClr val="010000"/>
                </a:solidFill>
              </a:rPr>
              <a:t>0.10</a:t>
            </a:r>
          </a:p>
        </p:txBody>
      </p:sp>
      <p:sp>
        <p:nvSpPr>
          <p:cNvPr id="54283" name="Rectangle 11"/>
          <p:cNvSpPr>
            <a:spLocks noChangeArrowheads="1"/>
          </p:cNvSpPr>
          <p:nvPr/>
        </p:nvSpPr>
        <p:spPr bwMode="auto">
          <a:xfrm>
            <a:off x="2924175" y="2416175"/>
            <a:ext cx="944563" cy="69532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84" name="Rectangle 12"/>
          <p:cNvSpPr>
            <a:spLocks noChangeArrowheads="1"/>
          </p:cNvSpPr>
          <p:nvPr/>
        </p:nvSpPr>
        <p:spPr bwMode="auto">
          <a:xfrm>
            <a:off x="2895600" y="2508250"/>
            <a:ext cx="906463" cy="53657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900" b="1">
                <a:solidFill>
                  <a:srgbClr val="010000"/>
                </a:solidFill>
              </a:rPr>
              <a:t>0.05</a:t>
            </a:r>
          </a:p>
        </p:txBody>
      </p:sp>
      <p:sp>
        <p:nvSpPr>
          <p:cNvPr id="54285" name="Rectangle 13"/>
          <p:cNvSpPr>
            <a:spLocks noChangeArrowheads="1"/>
          </p:cNvSpPr>
          <p:nvPr/>
        </p:nvSpPr>
        <p:spPr bwMode="auto">
          <a:xfrm>
            <a:off x="419100" y="3154363"/>
            <a:ext cx="590550" cy="635000"/>
          </a:xfrm>
          <a:prstGeom prst="rect">
            <a:avLst/>
          </a:prstGeom>
          <a:solidFill>
            <a:srgbClr val="FDEA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86" name="Rectangle 14"/>
          <p:cNvSpPr>
            <a:spLocks noChangeArrowheads="1"/>
          </p:cNvSpPr>
          <p:nvPr/>
        </p:nvSpPr>
        <p:spPr bwMode="auto">
          <a:xfrm>
            <a:off x="525463" y="3240088"/>
            <a:ext cx="3571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solidFill>
                  <a:schemeClr val="folHlink"/>
                </a:solidFill>
              </a:rPr>
              <a:t>1</a:t>
            </a:r>
          </a:p>
        </p:txBody>
      </p:sp>
      <p:sp>
        <p:nvSpPr>
          <p:cNvPr id="54287" name="Rectangle 15"/>
          <p:cNvSpPr>
            <a:spLocks noChangeArrowheads="1"/>
          </p:cNvSpPr>
          <p:nvPr/>
        </p:nvSpPr>
        <p:spPr bwMode="auto">
          <a:xfrm>
            <a:off x="973138" y="3240088"/>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1.000</a:t>
            </a:r>
          </a:p>
        </p:txBody>
      </p:sp>
      <p:sp>
        <p:nvSpPr>
          <p:cNvPr id="54288" name="Rectangle 16"/>
          <p:cNvSpPr>
            <a:spLocks noChangeArrowheads="1"/>
          </p:cNvSpPr>
          <p:nvPr/>
        </p:nvSpPr>
        <p:spPr bwMode="auto">
          <a:xfrm>
            <a:off x="1917700" y="3240088"/>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3.078</a:t>
            </a:r>
          </a:p>
        </p:txBody>
      </p:sp>
      <p:sp>
        <p:nvSpPr>
          <p:cNvPr id="54289" name="Rectangle 17"/>
          <p:cNvSpPr>
            <a:spLocks noChangeArrowheads="1"/>
          </p:cNvSpPr>
          <p:nvPr/>
        </p:nvSpPr>
        <p:spPr bwMode="auto">
          <a:xfrm>
            <a:off x="2886075" y="3240088"/>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6.314</a:t>
            </a:r>
          </a:p>
        </p:txBody>
      </p:sp>
      <p:sp>
        <p:nvSpPr>
          <p:cNvPr id="54290" name="Rectangle 18"/>
          <p:cNvSpPr>
            <a:spLocks noChangeArrowheads="1"/>
          </p:cNvSpPr>
          <p:nvPr/>
        </p:nvSpPr>
        <p:spPr bwMode="auto">
          <a:xfrm>
            <a:off x="419100" y="3814763"/>
            <a:ext cx="590550" cy="695325"/>
          </a:xfrm>
          <a:prstGeom prst="rect">
            <a:avLst/>
          </a:prstGeom>
          <a:solidFill>
            <a:srgbClr val="FDEA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91" name="Rectangle 19"/>
          <p:cNvSpPr>
            <a:spLocks noChangeArrowheads="1"/>
          </p:cNvSpPr>
          <p:nvPr/>
        </p:nvSpPr>
        <p:spPr bwMode="auto">
          <a:xfrm>
            <a:off x="512763" y="3906838"/>
            <a:ext cx="3857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900" b="1">
                <a:solidFill>
                  <a:schemeClr val="folHlink"/>
                </a:solidFill>
              </a:rPr>
              <a:t>2</a:t>
            </a:r>
          </a:p>
        </p:txBody>
      </p:sp>
      <p:sp>
        <p:nvSpPr>
          <p:cNvPr id="54292" name="Rectangle 20"/>
          <p:cNvSpPr>
            <a:spLocks noChangeArrowheads="1"/>
          </p:cNvSpPr>
          <p:nvPr/>
        </p:nvSpPr>
        <p:spPr bwMode="auto">
          <a:xfrm>
            <a:off x="973138" y="3900488"/>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0.817</a:t>
            </a:r>
          </a:p>
        </p:txBody>
      </p:sp>
      <p:sp>
        <p:nvSpPr>
          <p:cNvPr id="54293" name="Rectangle 21"/>
          <p:cNvSpPr>
            <a:spLocks noChangeArrowheads="1"/>
          </p:cNvSpPr>
          <p:nvPr/>
        </p:nvSpPr>
        <p:spPr bwMode="auto">
          <a:xfrm>
            <a:off x="1917700" y="3900488"/>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1.886</a:t>
            </a:r>
          </a:p>
        </p:txBody>
      </p:sp>
      <p:sp>
        <p:nvSpPr>
          <p:cNvPr id="54294" name="Rectangle 22"/>
          <p:cNvSpPr>
            <a:spLocks noChangeArrowheads="1"/>
          </p:cNvSpPr>
          <p:nvPr/>
        </p:nvSpPr>
        <p:spPr bwMode="auto">
          <a:xfrm>
            <a:off x="2886075" y="3910013"/>
            <a:ext cx="974725" cy="469900"/>
          </a:xfrm>
          <a:prstGeom prst="rect">
            <a:avLst/>
          </a:prstGeom>
          <a:solidFill>
            <a:srgbClr val="FFFFD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b="1">
                <a:solidFill>
                  <a:schemeClr val="hlink"/>
                </a:solidFill>
              </a:rPr>
              <a:t>2.920</a:t>
            </a:r>
          </a:p>
        </p:txBody>
      </p:sp>
      <p:sp>
        <p:nvSpPr>
          <p:cNvPr id="54295" name="Rectangle 23"/>
          <p:cNvSpPr>
            <a:spLocks noChangeArrowheads="1"/>
          </p:cNvSpPr>
          <p:nvPr/>
        </p:nvSpPr>
        <p:spPr bwMode="auto">
          <a:xfrm>
            <a:off x="419100" y="4495800"/>
            <a:ext cx="590550" cy="674688"/>
          </a:xfrm>
          <a:prstGeom prst="rect">
            <a:avLst/>
          </a:prstGeom>
          <a:solidFill>
            <a:srgbClr val="FDEA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296" name="Rectangle 24"/>
          <p:cNvSpPr>
            <a:spLocks noChangeArrowheads="1"/>
          </p:cNvSpPr>
          <p:nvPr/>
        </p:nvSpPr>
        <p:spPr bwMode="auto">
          <a:xfrm>
            <a:off x="525463" y="4621213"/>
            <a:ext cx="3571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solidFill>
                  <a:schemeClr val="folHlink"/>
                </a:solidFill>
              </a:rPr>
              <a:t>3</a:t>
            </a:r>
          </a:p>
        </p:txBody>
      </p:sp>
      <p:sp>
        <p:nvSpPr>
          <p:cNvPr id="54297" name="Rectangle 25"/>
          <p:cNvSpPr>
            <a:spLocks noChangeArrowheads="1"/>
          </p:cNvSpPr>
          <p:nvPr/>
        </p:nvSpPr>
        <p:spPr bwMode="auto">
          <a:xfrm>
            <a:off x="973138" y="4621213"/>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0.765</a:t>
            </a:r>
          </a:p>
        </p:txBody>
      </p:sp>
      <p:sp>
        <p:nvSpPr>
          <p:cNvPr id="54298" name="Rectangle 26"/>
          <p:cNvSpPr>
            <a:spLocks noChangeArrowheads="1"/>
          </p:cNvSpPr>
          <p:nvPr/>
        </p:nvSpPr>
        <p:spPr bwMode="auto">
          <a:xfrm>
            <a:off x="1917700" y="4621213"/>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1.638</a:t>
            </a:r>
          </a:p>
        </p:txBody>
      </p:sp>
      <p:sp>
        <p:nvSpPr>
          <p:cNvPr id="54299" name="Rectangle 27"/>
          <p:cNvSpPr>
            <a:spLocks noChangeArrowheads="1"/>
          </p:cNvSpPr>
          <p:nvPr/>
        </p:nvSpPr>
        <p:spPr bwMode="auto">
          <a:xfrm>
            <a:off x="2886075" y="4621213"/>
            <a:ext cx="974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500"/>
              <a:t>2.353</a:t>
            </a:r>
          </a:p>
        </p:txBody>
      </p:sp>
      <p:sp>
        <p:nvSpPr>
          <p:cNvPr id="54300" name="Line 28"/>
          <p:cNvSpPr>
            <a:spLocks noChangeShapeType="1"/>
          </p:cNvSpPr>
          <p:nvPr/>
        </p:nvSpPr>
        <p:spPr bwMode="auto">
          <a:xfrm flipH="1">
            <a:off x="6629400" y="3962400"/>
            <a:ext cx="0" cy="175260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01" name="Rectangle 29"/>
          <p:cNvSpPr>
            <a:spLocks noChangeArrowheads="1"/>
          </p:cNvSpPr>
          <p:nvPr/>
        </p:nvSpPr>
        <p:spPr bwMode="auto">
          <a:xfrm>
            <a:off x="6543675" y="4708525"/>
            <a:ext cx="92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302" name="Freeform 30"/>
          <p:cNvSpPr>
            <a:spLocks/>
          </p:cNvSpPr>
          <p:nvPr/>
        </p:nvSpPr>
        <p:spPr bwMode="auto">
          <a:xfrm>
            <a:off x="7543800" y="5210175"/>
            <a:ext cx="819150" cy="500063"/>
          </a:xfrm>
          <a:custGeom>
            <a:avLst/>
            <a:gdLst>
              <a:gd name="T0" fmla="*/ 2147483647 w 516"/>
              <a:gd name="T1" fmla="*/ 0 h 315"/>
              <a:gd name="T2" fmla="*/ 2147483647 w 516"/>
              <a:gd name="T3" fmla="*/ 2147483647 h 315"/>
              <a:gd name="T4" fmla="*/ 2147483647 w 516"/>
              <a:gd name="T5" fmla="*/ 2147483647 h 315"/>
              <a:gd name="T6" fmla="*/ 2147483647 w 516"/>
              <a:gd name="T7" fmla="*/ 2147483647 h 315"/>
              <a:gd name="T8" fmla="*/ 2147483647 w 516"/>
              <a:gd name="T9" fmla="*/ 2147483647 h 315"/>
              <a:gd name="T10" fmla="*/ 2147483647 w 516"/>
              <a:gd name="T11" fmla="*/ 2147483647 h 315"/>
              <a:gd name="T12" fmla="*/ 2147483647 w 516"/>
              <a:gd name="T13" fmla="*/ 2147483647 h 315"/>
              <a:gd name="T14" fmla="*/ 2147483647 w 516"/>
              <a:gd name="T15" fmla="*/ 2147483647 h 315"/>
              <a:gd name="T16" fmla="*/ 2147483647 w 516"/>
              <a:gd name="T17" fmla="*/ 2147483647 h 315"/>
              <a:gd name="T18" fmla="*/ 2147483647 w 516"/>
              <a:gd name="T19" fmla="*/ 2147483647 h 315"/>
              <a:gd name="T20" fmla="*/ 2147483647 w 516"/>
              <a:gd name="T21" fmla="*/ 2147483647 h 315"/>
              <a:gd name="T22" fmla="*/ 2147483647 w 516"/>
              <a:gd name="T23" fmla="*/ 2147483647 h 315"/>
              <a:gd name="T24" fmla="*/ 2147483647 w 516"/>
              <a:gd name="T25" fmla="*/ 2147483647 h 315"/>
              <a:gd name="T26" fmla="*/ 0 w 516"/>
              <a:gd name="T27" fmla="*/ 2147483647 h 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6"/>
              <a:gd name="T43" fmla="*/ 0 h 315"/>
              <a:gd name="T44" fmla="*/ 516 w 516"/>
              <a:gd name="T45" fmla="*/ 315 h 3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6" h="315">
                <a:moveTo>
                  <a:pt x="6" y="0"/>
                </a:moveTo>
                <a:lnTo>
                  <a:pt x="6" y="24"/>
                </a:lnTo>
                <a:lnTo>
                  <a:pt x="10" y="8"/>
                </a:lnTo>
                <a:lnTo>
                  <a:pt x="40" y="51"/>
                </a:lnTo>
                <a:lnTo>
                  <a:pt x="112" y="123"/>
                </a:lnTo>
                <a:lnTo>
                  <a:pt x="139" y="152"/>
                </a:lnTo>
                <a:lnTo>
                  <a:pt x="182" y="195"/>
                </a:lnTo>
                <a:lnTo>
                  <a:pt x="212" y="209"/>
                </a:lnTo>
                <a:lnTo>
                  <a:pt x="270" y="238"/>
                </a:lnTo>
                <a:lnTo>
                  <a:pt x="327" y="267"/>
                </a:lnTo>
                <a:lnTo>
                  <a:pt x="413" y="295"/>
                </a:lnTo>
                <a:lnTo>
                  <a:pt x="516" y="315"/>
                </a:lnTo>
                <a:lnTo>
                  <a:pt x="12" y="312"/>
                </a:lnTo>
                <a:lnTo>
                  <a:pt x="0" y="12"/>
                </a:lnTo>
              </a:path>
            </a:pathLst>
          </a:custGeom>
          <a:solidFill>
            <a:srgbClr val="FF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303" name="Freeform 31"/>
          <p:cNvSpPr>
            <a:spLocks/>
          </p:cNvSpPr>
          <p:nvPr/>
        </p:nvSpPr>
        <p:spPr bwMode="auto">
          <a:xfrm>
            <a:off x="6626225" y="3929063"/>
            <a:ext cx="1830388" cy="1763712"/>
          </a:xfrm>
          <a:custGeom>
            <a:avLst/>
            <a:gdLst>
              <a:gd name="T0" fmla="*/ 2147483647 w 1153"/>
              <a:gd name="T1" fmla="*/ 2147483647 h 1111"/>
              <a:gd name="T2" fmla="*/ 2147483647 w 1153"/>
              <a:gd name="T3" fmla="*/ 2147483647 h 1111"/>
              <a:gd name="T4" fmla="*/ 2147483647 w 1153"/>
              <a:gd name="T5" fmla="*/ 2147483647 h 1111"/>
              <a:gd name="T6" fmla="*/ 2147483647 w 1153"/>
              <a:gd name="T7" fmla="*/ 2147483647 h 1111"/>
              <a:gd name="T8" fmla="*/ 2147483647 w 1153"/>
              <a:gd name="T9" fmla="*/ 2147483647 h 1111"/>
              <a:gd name="T10" fmla="*/ 2147483647 w 1153"/>
              <a:gd name="T11" fmla="*/ 2147483647 h 1111"/>
              <a:gd name="T12" fmla="*/ 2147483647 w 1153"/>
              <a:gd name="T13" fmla="*/ 2147483647 h 1111"/>
              <a:gd name="T14" fmla="*/ 2147483647 w 1153"/>
              <a:gd name="T15" fmla="*/ 2147483647 h 1111"/>
              <a:gd name="T16" fmla="*/ 2147483647 w 1153"/>
              <a:gd name="T17" fmla="*/ 2147483647 h 1111"/>
              <a:gd name="T18" fmla="*/ 2147483647 w 1153"/>
              <a:gd name="T19" fmla="*/ 2147483647 h 1111"/>
              <a:gd name="T20" fmla="*/ 2147483647 w 1153"/>
              <a:gd name="T21" fmla="*/ 2147483647 h 1111"/>
              <a:gd name="T22" fmla="*/ 2147483647 w 1153"/>
              <a:gd name="T23" fmla="*/ 2147483647 h 1111"/>
              <a:gd name="T24" fmla="*/ 2147483647 w 1153"/>
              <a:gd name="T25" fmla="*/ 2147483647 h 1111"/>
              <a:gd name="T26" fmla="*/ 2147483647 w 1153"/>
              <a:gd name="T27" fmla="*/ 2147483647 h 1111"/>
              <a:gd name="T28" fmla="*/ 2147483647 w 1153"/>
              <a:gd name="T29" fmla="*/ 2147483647 h 1111"/>
              <a:gd name="T30" fmla="*/ 0 w 1153"/>
              <a:gd name="T31" fmla="*/ 0 h 1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3"/>
              <a:gd name="T49" fmla="*/ 0 h 1111"/>
              <a:gd name="T50" fmla="*/ 1153 w 1153"/>
              <a:gd name="T51" fmla="*/ 1111 h 1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3" h="1111">
                <a:moveTo>
                  <a:pt x="1152" y="1110"/>
                </a:moveTo>
                <a:lnTo>
                  <a:pt x="1031" y="1096"/>
                </a:lnTo>
                <a:lnTo>
                  <a:pt x="971" y="1084"/>
                </a:lnTo>
                <a:lnTo>
                  <a:pt x="909" y="1065"/>
                </a:lnTo>
                <a:lnTo>
                  <a:pt x="849" y="1041"/>
                </a:lnTo>
                <a:lnTo>
                  <a:pt x="788" y="1007"/>
                </a:lnTo>
                <a:lnTo>
                  <a:pt x="728" y="961"/>
                </a:lnTo>
                <a:lnTo>
                  <a:pt x="607" y="832"/>
                </a:lnTo>
                <a:lnTo>
                  <a:pt x="485" y="650"/>
                </a:lnTo>
                <a:lnTo>
                  <a:pt x="364" y="434"/>
                </a:lnTo>
                <a:lnTo>
                  <a:pt x="304" y="323"/>
                </a:lnTo>
                <a:lnTo>
                  <a:pt x="243" y="220"/>
                </a:lnTo>
                <a:lnTo>
                  <a:pt x="183" y="130"/>
                </a:lnTo>
                <a:lnTo>
                  <a:pt x="122" y="60"/>
                </a:lnTo>
                <a:lnTo>
                  <a:pt x="62" y="16"/>
                </a:lnTo>
                <a:lnTo>
                  <a:pt x="0"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304" name="Freeform 32"/>
          <p:cNvSpPr>
            <a:spLocks/>
          </p:cNvSpPr>
          <p:nvPr/>
        </p:nvSpPr>
        <p:spPr bwMode="auto">
          <a:xfrm>
            <a:off x="4799013" y="3929063"/>
            <a:ext cx="1828800" cy="1763712"/>
          </a:xfrm>
          <a:custGeom>
            <a:avLst/>
            <a:gdLst>
              <a:gd name="T0" fmla="*/ 0 w 1152"/>
              <a:gd name="T1" fmla="*/ 2147483647 h 1111"/>
              <a:gd name="T2" fmla="*/ 2147483647 w 1152"/>
              <a:gd name="T3" fmla="*/ 2147483647 h 1111"/>
              <a:gd name="T4" fmla="*/ 2147483647 w 1152"/>
              <a:gd name="T5" fmla="*/ 2147483647 h 1111"/>
              <a:gd name="T6" fmla="*/ 2147483647 w 1152"/>
              <a:gd name="T7" fmla="*/ 2147483647 h 1111"/>
              <a:gd name="T8" fmla="*/ 2147483647 w 1152"/>
              <a:gd name="T9" fmla="*/ 2147483647 h 1111"/>
              <a:gd name="T10" fmla="*/ 2147483647 w 1152"/>
              <a:gd name="T11" fmla="*/ 2147483647 h 1111"/>
              <a:gd name="T12" fmla="*/ 2147483647 w 1152"/>
              <a:gd name="T13" fmla="*/ 2147483647 h 1111"/>
              <a:gd name="T14" fmla="*/ 2147483647 w 1152"/>
              <a:gd name="T15" fmla="*/ 2147483647 h 1111"/>
              <a:gd name="T16" fmla="*/ 2147483647 w 1152"/>
              <a:gd name="T17" fmla="*/ 2147483647 h 1111"/>
              <a:gd name="T18" fmla="*/ 2147483647 w 1152"/>
              <a:gd name="T19" fmla="*/ 2147483647 h 1111"/>
              <a:gd name="T20" fmla="*/ 2147483647 w 1152"/>
              <a:gd name="T21" fmla="*/ 2147483647 h 1111"/>
              <a:gd name="T22" fmla="*/ 2147483647 w 1152"/>
              <a:gd name="T23" fmla="*/ 2147483647 h 1111"/>
              <a:gd name="T24" fmla="*/ 2147483647 w 1152"/>
              <a:gd name="T25" fmla="*/ 2147483647 h 1111"/>
              <a:gd name="T26" fmla="*/ 2147483647 w 1152"/>
              <a:gd name="T27" fmla="*/ 2147483647 h 1111"/>
              <a:gd name="T28" fmla="*/ 2147483647 w 1152"/>
              <a:gd name="T29" fmla="*/ 2147483647 h 1111"/>
              <a:gd name="T30" fmla="*/ 2147483647 w 1152"/>
              <a:gd name="T31" fmla="*/ 0 h 1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1111"/>
              <a:gd name="T50" fmla="*/ 1152 w 1152"/>
              <a:gd name="T51" fmla="*/ 1111 h 1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1111">
                <a:moveTo>
                  <a:pt x="0" y="1110"/>
                </a:moveTo>
                <a:lnTo>
                  <a:pt x="121" y="1096"/>
                </a:lnTo>
                <a:lnTo>
                  <a:pt x="182" y="1084"/>
                </a:lnTo>
                <a:lnTo>
                  <a:pt x="242" y="1065"/>
                </a:lnTo>
                <a:lnTo>
                  <a:pt x="304" y="1041"/>
                </a:lnTo>
                <a:lnTo>
                  <a:pt x="363" y="1007"/>
                </a:lnTo>
                <a:lnTo>
                  <a:pt x="425" y="961"/>
                </a:lnTo>
                <a:lnTo>
                  <a:pt x="546" y="832"/>
                </a:lnTo>
                <a:lnTo>
                  <a:pt x="666" y="650"/>
                </a:lnTo>
                <a:lnTo>
                  <a:pt x="787" y="434"/>
                </a:lnTo>
                <a:lnTo>
                  <a:pt x="849" y="323"/>
                </a:lnTo>
                <a:lnTo>
                  <a:pt x="909" y="220"/>
                </a:lnTo>
                <a:lnTo>
                  <a:pt x="970" y="130"/>
                </a:lnTo>
                <a:lnTo>
                  <a:pt x="1030" y="60"/>
                </a:lnTo>
                <a:lnTo>
                  <a:pt x="1091" y="16"/>
                </a:lnTo>
                <a:lnTo>
                  <a:pt x="1151"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4305" name="Line 33"/>
          <p:cNvSpPr>
            <a:spLocks noChangeShapeType="1"/>
          </p:cNvSpPr>
          <p:nvPr/>
        </p:nvSpPr>
        <p:spPr bwMode="auto">
          <a:xfrm>
            <a:off x="8488363"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06" name="Line 34"/>
          <p:cNvSpPr>
            <a:spLocks noChangeShapeType="1"/>
          </p:cNvSpPr>
          <p:nvPr/>
        </p:nvSpPr>
        <p:spPr bwMode="auto">
          <a:xfrm>
            <a:off x="8118475"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07" name="Line 35"/>
          <p:cNvSpPr>
            <a:spLocks noChangeShapeType="1"/>
          </p:cNvSpPr>
          <p:nvPr/>
        </p:nvSpPr>
        <p:spPr bwMode="auto">
          <a:xfrm>
            <a:off x="7745413"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08" name="Line 36"/>
          <p:cNvSpPr>
            <a:spLocks noChangeShapeType="1"/>
          </p:cNvSpPr>
          <p:nvPr/>
        </p:nvSpPr>
        <p:spPr bwMode="auto">
          <a:xfrm>
            <a:off x="7372350"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09" name="Line 37"/>
          <p:cNvSpPr>
            <a:spLocks noChangeShapeType="1"/>
          </p:cNvSpPr>
          <p:nvPr/>
        </p:nvSpPr>
        <p:spPr bwMode="auto">
          <a:xfrm>
            <a:off x="6999288"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10" name="Line 38"/>
          <p:cNvSpPr>
            <a:spLocks noChangeShapeType="1"/>
          </p:cNvSpPr>
          <p:nvPr/>
        </p:nvSpPr>
        <p:spPr bwMode="auto">
          <a:xfrm>
            <a:off x="6626225"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11" name="Line 39"/>
          <p:cNvSpPr>
            <a:spLocks noChangeShapeType="1"/>
          </p:cNvSpPr>
          <p:nvPr/>
        </p:nvSpPr>
        <p:spPr bwMode="auto">
          <a:xfrm>
            <a:off x="6253163"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12" name="Line 40"/>
          <p:cNvSpPr>
            <a:spLocks noChangeShapeType="1"/>
          </p:cNvSpPr>
          <p:nvPr/>
        </p:nvSpPr>
        <p:spPr bwMode="auto">
          <a:xfrm>
            <a:off x="5883275"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13" name="Line 41"/>
          <p:cNvSpPr>
            <a:spLocks noChangeShapeType="1"/>
          </p:cNvSpPr>
          <p:nvPr/>
        </p:nvSpPr>
        <p:spPr bwMode="auto">
          <a:xfrm>
            <a:off x="5510213"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14" name="Line 42"/>
          <p:cNvSpPr>
            <a:spLocks noChangeShapeType="1"/>
          </p:cNvSpPr>
          <p:nvPr/>
        </p:nvSpPr>
        <p:spPr bwMode="auto">
          <a:xfrm>
            <a:off x="5137150" y="5703888"/>
            <a:ext cx="0" cy="1587"/>
          </a:xfrm>
          <a:prstGeom prst="line">
            <a:avLst/>
          </a:prstGeom>
          <a:noFill/>
          <a:ln w="254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15" name="Rectangle 43"/>
          <p:cNvSpPr>
            <a:spLocks noChangeArrowheads="1"/>
          </p:cNvSpPr>
          <p:nvPr/>
        </p:nvSpPr>
        <p:spPr bwMode="auto">
          <a:xfrm>
            <a:off x="8307388" y="5691188"/>
            <a:ext cx="3032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900" b="1" i="1">
                <a:solidFill>
                  <a:schemeClr val="folHlink"/>
                </a:solidFill>
              </a:rPr>
              <a:t>t</a:t>
            </a:r>
          </a:p>
        </p:txBody>
      </p:sp>
      <p:sp>
        <p:nvSpPr>
          <p:cNvPr id="54316" name="Rectangle 44"/>
          <p:cNvSpPr>
            <a:spLocks noChangeArrowheads="1"/>
          </p:cNvSpPr>
          <p:nvPr/>
        </p:nvSpPr>
        <p:spPr bwMode="auto">
          <a:xfrm>
            <a:off x="6416675" y="5665788"/>
            <a:ext cx="3857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0"/>
              </a:spcBef>
              <a:buClrTx/>
              <a:buSzTx/>
              <a:buFontTx/>
              <a:buNone/>
            </a:pPr>
            <a:r>
              <a:rPr lang="en-US" altLang="vi-VN" sz="2900" b="1">
                <a:solidFill>
                  <a:schemeClr val="folHlink"/>
                </a:solidFill>
              </a:rPr>
              <a:t>0</a:t>
            </a:r>
          </a:p>
        </p:txBody>
      </p:sp>
      <p:sp>
        <p:nvSpPr>
          <p:cNvPr id="54317" name="Rectangle 45"/>
          <p:cNvSpPr>
            <a:spLocks noChangeArrowheads="1"/>
          </p:cNvSpPr>
          <p:nvPr/>
        </p:nvSpPr>
        <p:spPr bwMode="auto">
          <a:xfrm>
            <a:off x="7086600" y="5791200"/>
            <a:ext cx="1085850" cy="528638"/>
          </a:xfrm>
          <a:prstGeom prst="rect">
            <a:avLst/>
          </a:prstGeom>
          <a:solidFill>
            <a:srgbClr val="FFFFD5"/>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800" b="1">
                <a:solidFill>
                  <a:schemeClr val="hlink"/>
                </a:solidFill>
              </a:rPr>
              <a:t>2.920</a:t>
            </a:r>
          </a:p>
        </p:txBody>
      </p:sp>
      <p:sp>
        <p:nvSpPr>
          <p:cNvPr id="54318" name="Rectangle 46"/>
          <p:cNvSpPr>
            <a:spLocks noChangeArrowheads="1"/>
          </p:cNvSpPr>
          <p:nvPr/>
        </p:nvSpPr>
        <p:spPr bwMode="auto">
          <a:xfrm>
            <a:off x="1524000" y="5410200"/>
            <a:ext cx="2590800" cy="1320800"/>
          </a:xfrm>
          <a:prstGeom prst="rect">
            <a:avLst/>
          </a:prstGeom>
          <a:solidFill>
            <a:srgbClr val="FFFFD5"/>
          </a:solidFill>
          <a:ln w="12700">
            <a:solidFill>
              <a:schemeClr val="tx1"/>
            </a:solidFill>
            <a:miter lim="800000"/>
            <a:headEnd/>
            <a:tailEnd/>
          </a:ln>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000"/>
              <a:t>Các giá trị trong bảng là giá trị tới hạn t, không phải giá trị xác suất.</a:t>
            </a:r>
          </a:p>
        </p:txBody>
      </p:sp>
      <p:sp>
        <p:nvSpPr>
          <p:cNvPr id="54319" name="Line 47"/>
          <p:cNvSpPr>
            <a:spLocks noChangeShapeType="1"/>
          </p:cNvSpPr>
          <p:nvPr/>
        </p:nvSpPr>
        <p:spPr bwMode="auto">
          <a:xfrm flipH="1">
            <a:off x="2438400" y="5029200"/>
            <a:ext cx="152400" cy="457200"/>
          </a:xfrm>
          <a:prstGeom prst="line">
            <a:avLst/>
          </a:prstGeom>
          <a:noFill/>
          <a:ln w="2540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20" name="Line 48"/>
          <p:cNvSpPr>
            <a:spLocks noChangeShapeType="1"/>
          </p:cNvSpPr>
          <p:nvPr/>
        </p:nvSpPr>
        <p:spPr bwMode="auto">
          <a:xfrm flipV="1">
            <a:off x="7696200" y="4953000"/>
            <a:ext cx="304800" cy="595313"/>
          </a:xfrm>
          <a:prstGeom prst="line">
            <a:avLst/>
          </a:prstGeom>
          <a:noFill/>
          <a:ln w="2540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21" name="Line 49"/>
          <p:cNvSpPr>
            <a:spLocks noChangeShapeType="1"/>
          </p:cNvSpPr>
          <p:nvPr/>
        </p:nvSpPr>
        <p:spPr bwMode="auto">
          <a:xfrm>
            <a:off x="1905000" y="2362200"/>
            <a:ext cx="0" cy="26733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22" name="Line 50"/>
          <p:cNvSpPr>
            <a:spLocks noChangeShapeType="1"/>
          </p:cNvSpPr>
          <p:nvPr/>
        </p:nvSpPr>
        <p:spPr bwMode="auto">
          <a:xfrm flipH="1">
            <a:off x="2895600" y="2362200"/>
            <a:ext cx="0" cy="26733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23" name="Line 51"/>
          <p:cNvSpPr>
            <a:spLocks noChangeShapeType="1"/>
          </p:cNvSpPr>
          <p:nvPr/>
        </p:nvSpPr>
        <p:spPr bwMode="auto">
          <a:xfrm>
            <a:off x="1828800" y="5029200"/>
            <a:ext cx="609600" cy="457200"/>
          </a:xfrm>
          <a:prstGeom prst="line">
            <a:avLst/>
          </a:prstGeom>
          <a:noFill/>
          <a:ln w="2540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24" name="Rectangle 52"/>
          <p:cNvSpPr>
            <a:spLocks noChangeArrowheads="1"/>
          </p:cNvSpPr>
          <p:nvPr/>
        </p:nvSpPr>
        <p:spPr bwMode="auto">
          <a:xfrm>
            <a:off x="5638800" y="2133600"/>
            <a:ext cx="2320925" cy="1562100"/>
          </a:xfrm>
          <a:prstGeom prst="rect">
            <a:avLst/>
          </a:prstGeom>
          <a:solidFill>
            <a:srgbClr val="FFFFD5"/>
          </a:solidFill>
          <a:ln w="12700">
            <a:solidFill>
              <a:schemeClr val="tx1"/>
            </a:solidFill>
            <a:miter lim="800000"/>
            <a:headEnd/>
            <a:tailEnd/>
          </a:ln>
        </p:spPr>
        <p:txBody>
          <a:bodyPr lIns="90488" tIns="44450" rIns="90488" bIns="44450">
            <a:spAutoFit/>
          </a:bodyPr>
          <a:lstStyle>
            <a:lvl1pPr eaLnBrk="0" hangingPunct="0">
              <a:tabLst>
                <a:tab pos="8229600" algn="r"/>
              </a:tabLst>
              <a:defRPr sz="2400">
                <a:solidFill>
                  <a:schemeClr val="tx1"/>
                </a:solidFill>
                <a:latin typeface="Arial" panose="020B0604020202020204" pitchFamily="34" charset="0"/>
              </a:defRPr>
            </a:lvl1pPr>
            <a:lvl2pPr marL="742950" indent="-285750" eaLnBrk="0" hangingPunct="0">
              <a:tabLst>
                <a:tab pos="8229600" algn="r"/>
              </a:tabLst>
              <a:defRPr sz="2400">
                <a:solidFill>
                  <a:schemeClr val="tx1"/>
                </a:solidFill>
                <a:latin typeface="Arial" panose="020B0604020202020204" pitchFamily="34" charset="0"/>
              </a:defRPr>
            </a:lvl2pPr>
            <a:lvl3pPr marL="1143000" indent="-228600" eaLnBrk="0" hangingPunct="0">
              <a:tabLst>
                <a:tab pos="8229600" algn="r"/>
              </a:tabLst>
              <a:defRPr sz="2400">
                <a:solidFill>
                  <a:schemeClr val="tx1"/>
                </a:solidFill>
                <a:latin typeface="Arial" panose="020B0604020202020204" pitchFamily="34" charset="0"/>
              </a:defRPr>
            </a:lvl3pPr>
            <a:lvl4pPr marL="1600200" indent="-228600" eaLnBrk="0" hangingPunct="0">
              <a:tabLst>
                <a:tab pos="8229600" algn="r"/>
              </a:tabLst>
              <a:defRPr sz="2400">
                <a:solidFill>
                  <a:schemeClr val="tx1"/>
                </a:solidFill>
                <a:latin typeface="Arial" panose="020B0604020202020204" pitchFamily="34" charset="0"/>
              </a:defRPr>
            </a:lvl4pPr>
            <a:lvl5pPr marL="2057400" indent="-228600" eaLnBrk="0" hangingPunct="0">
              <a:tabLst>
                <a:tab pos="8229600" algn="r"/>
              </a:tabLst>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tabLst>
                <a:tab pos="8229600" algn="r"/>
              </a:tabLst>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tabLst>
                <a:tab pos="8229600" algn="r"/>
              </a:tabLst>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tabLst>
                <a:tab pos="8229600" algn="r"/>
              </a:tabLst>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tabLst>
                <a:tab pos="8229600" algn="r"/>
              </a:tabLst>
              <a:defRPr sz="2400">
                <a:solidFill>
                  <a:schemeClr val="tx1"/>
                </a:solidFill>
                <a:latin typeface="Arial" panose="020B0604020202020204" pitchFamily="34" charset="0"/>
              </a:defRPr>
            </a:lvl9pPr>
          </a:lstStyle>
          <a:p>
            <a:pPr>
              <a:spcBef>
                <a:spcPct val="50000"/>
              </a:spcBef>
              <a:buClrTx/>
              <a:buSzTx/>
              <a:buFontTx/>
              <a:buNone/>
            </a:pPr>
            <a:r>
              <a:rPr lang="en-US" altLang="vi-VN"/>
              <a:t>Cho: n = 3     </a:t>
            </a:r>
            <a:br>
              <a:rPr lang="en-US" altLang="vi-VN"/>
            </a:br>
            <a:r>
              <a:rPr lang="en-US" altLang="vi-VN"/>
              <a:t>df = </a:t>
            </a:r>
            <a:r>
              <a:rPr lang="en-US" altLang="vi-VN" i="1"/>
              <a:t>n</a:t>
            </a:r>
            <a:r>
              <a:rPr lang="en-US" altLang="vi-VN"/>
              <a:t> - 1 = 2</a:t>
            </a:r>
            <a:r>
              <a:rPr lang="en-US" altLang="vi-VN">
                <a:latin typeface="Times New Roman" panose="02020603050405020304" pitchFamily="18" charset="0"/>
              </a:rPr>
              <a:t> </a:t>
            </a:r>
            <a:br>
              <a:rPr lang="en-US" altLang="vi-VN">
                <a:latin typeface="Times New Roman" panose="02020603050405020304" pitchFamily="18" charset="0"/>
              </a:rPr>
            </a:br>
            <a:r>
              <a:rPr lang="en-US" altLang="vi-VN">
                <a:latin typeface="Times New Roman" panose="02020603050405020304" pitchFamily="18" charset="0"/>
              </a:rPr>
              <a:t>       </a:t>
            </a:r>
            <a:r>
              <a:rPr lang="en-US" altLang="vi-VN">
                <a:latin typeface="Symbol" panose="05050102010706020507" pitchFamily="18" charset="2"/>
              </a:rPr>
              <a:t></a:t>
            </a:r>
            <a:r>
              <a:rPr lang="en-US" altLang="vi-VN">
                <a:latin typeface="Times New Roman" panose="02020603050405020304" pitchFamily="18" charset="0"/>
              </a:rPr>
              <a:t> </a:t>
            </a:r>
            <a:r>
              <a:rPr lang="en-US" altLang="vi-VN"/>
              <a:t>=0.10</a:t>
            </a:r>
            <a:r>
              <a:rPr lang="en-US" altLang="vi-VN">
                <a:latin typeface="Times New Roman" panose="02020603050405020304" pitchFamily="18" charset="0"/>
              </a:rPr>
              <a:t/>
            </a:r>
            <a:br>
              <a:rPr lang="en-US" altLang="vi-VN">
                <a:latin typeface="Times New Roman" panose="02020603050405020304" pitchFamily="18" charset="0"/>
              </a:rPr>
            </a:br>
            <a:r>
              <a:rPr lang="en-US" altLang="vi-VN">
                <a:latin typeface="Times New Roman" panose="02020603050405020304" pitchFamily="18" charset="0"/>
              </a:rPr>
              <a:t>     </a:t>
            </a:r>
            <a:r>
              <a:rPr lang="en-US" altLang="vi-VN">
                <a:latin typeface="Symbol" panose="05050102010706020507" pitchFamily="18" charset="2"/>
              </a:rPr>
              <a:t></a:t>
            </a:r>
            <a:r>
              <a:rPr lang="en-US" altLang="vi-VN"/>
              <a:t>/2 =0.05</a:t>
            </a:r>
          </a:p>
        </p:txBody>
      </p:sp>
      <p:sp>
        <p:nvSpPr>
          <p:cNvPr id="54325" name="Rectangle 53"/>
          <p:cNvSpPr>
            <a:spLocks noChangeArrowheads="1"/>
          </p:cNvSpPr>
          <p:nvPr/>
        </p:nvSpPr>
        <p:spPr bwMode="auto">
          <a:xfrm>
            <a:off x="7543800" y="4495800"/>
            <a:ext cx="14478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a:latin typeface="Symbol" panose="05050102010706020507" pitchFamily="18" charset="2"/>
              </a:rPr>
              <a:t></a:t>
            </a:r>
            <a:r>
              <a:rPr lang="en-US" altLang="vi-VN"/>
              <a:t>/2 = .05</a:t>
            </a:r>
          </a:p>
        </p:txBody>
      </p:sp>
      <p:sp>
        <p:nvSpPr>
          <p:cNvPr id="54326" name="Line 54"/>
          <p:cNvSpPr>
            <a:spLocks noChangeShapeType="1"/>
          </p:cNvSpPr>
          <p:nvPr/>
        </p:nvSpPr>
        <p:spPr bwMode="auto">
          <a:xfrm>
            <a:off x="457200" y="4495800"/>
            <a:ext cx="3352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54327" name="Line 55"/>
          <p:cNvSpPr>
            <a:spLocks noChangeShapeType="1"/>
          </p:cNvSpPr>
          <p:nvPr/>
        </p:nvSpPr>
        <p:spPr bwMode="auto">
          <a:xfrm>
            <a:off x="457200" y="3810000"/>
            <a:ext cx="3352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54328" name="Line 56"/>
          <p:cNvSpPr>
            <a:spLocks noChangeShapeType="1"/>
          </p:cNvSpPr>
          <p:nvPr/>
        </p:nvSpPr>
        <p:spPr bwMode="auto">
          <a:xfrm>
            <a:off x="457200" y="3124200"/>
            <a:ext cx="3352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54329" name="Line 57"/>
          <p:cNvSpPr>
            <a:spLocks noChangeShapeType="1"/>
          </p:cNvSpPr>
          <p:nvPr/>
        </p:nvSpPr>
        <p:spPr bwMode="auto">
          <a:xfrm>
            <a:off x="4724400" y="5715000"/>
            <a:ext cx="3886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30" name="Line 58"/>
          <p:cNvSpPr>
            <a:spLocks noChangeShapeType="1"/>
          </p:cNvSpPr>
          <p:nvPr/>
        </p:nvSpPr>
        <p:spPr bwMode="auto">
          <a:xfrm>
            <a:off x="3886200" y="4191000"/>
            <a:ext cx="31242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4331" name="Line 59"/>
          <p:cNvSpPr>
            <a:spLocks noChangeShapeType="1"/>
          </p:cNvSpPr>
          <p:nvPr/>
        </p:nvSpPr>
        <p:spPr bwMode="auto">
          <a:xfrm>
            <a:off x="990600" y="2362200"/>
            <a:ext cx="0" cy="267335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4332" name="Slide Number Placeholder 6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F1DD429-1D8B-443C-A803-5772BFF04851}" type="slidenum">
              <a:rPr lang="en-US" altLang="vi-VN" sz="1000">
                <a:latin typeface="Tahoma" panose="020B0604030504040204" pitchFamily="34" charset="0"/>
              </a:rPr>
              <a:pPr eaLnBrk="1" hangingPunct="1"/>
              <a:t>15</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914400" y="2514600"/>
            <a:ext cx="7467600" cy="3352800"/>
          </a:xfrm>
          <a:prstGeom prst="rect">
            <a:avLst/>
          </a:prstGeom>
          <a:solidFill>
            <a:srgbClr val="FFFFD5"/>
          </a:solidFill>
          <a:ln w="19050"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55299" name="Rectangle 3"/>
          <p:cNvSpPr>
            <a:spLocks noGrp="1" noChangeArrowheads="1"/>
          </p:cNvSpPr>
          <p:nvPr>
            <p:ph type="title"/>
          </p:nvPr>
        </p:nvSpPr>
        <p:spPr>
          <a:xfrm>
            <a:off x="1371600" y="457200"/>
            <a:ext cx="6705600" cy="762000"/>
          </a:xfrm>
        </p:spPr>
        <p:txBody>
          <a:bodyPr/>
          <a:lstStyle/>
          <a:p>
            <a:pPr defTabSz="914400" eaLnBrk="1" hangingPunct="1"/>
            <a:r>
              <a:rPr lang="en-US" altLang="vi-VN" smtClean="0"/>
              <a:t>So sánh giá trị tới hạn t và z</a:t>
            </a:r>
          </a:p>
        </p:txBody>
      </p:sp>
      <p:sp>
        <p:nvSpPr>
          <p:cNvPr id="55300" name="Rectangle 4"/>
          <p:cNvSpPr>
            <a:spLocks noChangeArrowheads="1"/>
          </p:cNvSpPr>
          <p:nvPr/>
        </p:nvSpPr>
        <p:spPr bwMode="auto">
          <a:xfrm>
            <a:off x="1066800" y="1447800"/>
            <a:ext cx="7799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0"/>
              </a:spcBef>
              <a:buClrTx/>
              <a:buSzTx/>
              <a:buFontTx/>
              <a:buNone/>
            </a:pPr>
            <a:r>
              <a:rPr lang="en-US" altLang="vi-VN" sz="2800">
                <a:solidFill>
                  <a:schemeClr val="bg2"/>
                </a:solidFill>
              </a:rPr>
              <a:t>Với cùng độ tin cậy, khi bậc tự do của phân phối t càng lớn thì giá trị tới hạn t tiến về z.</a:t>
            </a:r>
          </a:p>
        </p:txBody>
      </p:sp>
      <p:sp>
        <p:nvSpPr>
          <p:cNvPr id="55301" name="Rectangle 5"/>
          <p:cNvSpPr>
            <a:spLocks noChangeArrowheads="1"/>
          </p:cNvSpPr>
          <p:nvPr/>
        </p:nvSpPr>
        <p:spPr bwMode="auto">
          <a:xfrm>
            <a:off x="914400" y="2516188"/>
            <a:ext cx="74676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b="1">
                <a:solidFill>
                  <a:schemeClr val="bg2"/>
                </a:solidFill>
              </a:rPr>
              <a:t>Độ tin cậy         t                 t                t              z</a:t>
            </a:r>
          </a:p>
          <a:p>
            <a:pPr>
              <a:lnSpc>
                <a:spcPct val="40000"/>
              </a:lnSpc>
              <a:spcBef>
                <a:spcPct val="50000"/>
              </a:spcBef>
              <a:buClrTx/>
              <a:buSzTx/>
              <a:buFontTx/>
              <a:buNone/>
            </a:pPr>
            <a:r>
              <a:rPr lang="en-US" altLang="vi-VN" b="1">
                <a:solidFill>
                  <a:schemeClr val="bg2"/>
                </a:solidFill>
              </a:rPr>
              <a:t> </a:t>
            </a:r>
            <a:r>
              <a:rPr lang="en-US" altLang="vi-VN" b="1" u="sng">
                <a:solidFill>
                  <a:schemeClr val="bg2"/>
                </a:solidFill>
              </a:rPr>
              <a:t>                </a:t>
            </a:r>
            <a:r>
              <a:rPr lang="en-US" altLang="vi-VN" b="1">
                <a:solidFill>
                  <a:schemeClr val="bg2"/>
                </a:solidFill>
              </a:rPr>
              <a:t>     </a:t>
            </a:r>
            <a:r>
              <a:rPr lang="en-US" altLang="vi-VN" b="1" u="sng">
                <a:solidFill>
                  <a:schemeClr val="bg2"/>
                </a:solidFill>
              </a:rPr>
              <a:t>(df=10)</a:t>
            </a:r>
            <a:r>
              <a:rPr lang="en-US" altLang="vi-VN" b="1">
                <a:solidFill>
                  <a:schemeClr val="bg2"/>
                </a:solidFill>
              </a:rPr>
              <a:t>      </a:t>
            </a:r>
            <a:r>
              <a:rPr lang="en-US" altLang="vi-VN" b="1" u="sng">
                <a:solidFill>
                  <a:schemeClr val="bg2"/>
                </a:solidFill>
              </a:rPr>
              <a:t>(df=20)</a:t>
            </a:r>
            <a:r>
              <a:rPr lang="en-US" altLang="vi-VN" b="1">
                <a:solidFill>
                  <a:schemeClr val="bg2"/>
                </a:solidFill>
              </a:rPr>
              <a:t>     </a:t>
            </a:r>
            <a:r>
              <a:rPr lang="en-US" altLang="vi-VN" b="1" u="sng">
                <a:solidFill>
                  <a:schemeClr val="bg2"/>
                </a:solidFill>
              </a:rPr>
              <a:t>(df=30)</a:t>
            </a:r>
            <a:r>
              <a:rPr lang="en-US" altLang="vi-VN" b="1">
                <a:solidFill>
                  <a:schemeClr val="bg2"/>
                </a:solidFill>
              </a:rPr>
              <a:t>      ____</a:t>
            </a:r>
          </a:p>
          <a:p>
            <a:pPr>
              <a:lnSpc>
                <a:spcPct val="0"/>
              </a:lnSpc>
              <a:spcBef>
                <a:spcPct val="50000"/>
              </a:spcBef>
              <a:buClrTx/>
              <a:buSzTx/>
              <a:buFontTx/>
              <a:buNone/>
            </a:pPr>
            <a:endParaRPr lang="en-US" altLang="vi-VN">
              <a:solidFill>
                <a:schemeClr val="bg2"/>
              </a:solidFill>
            </a:endParaRPr>
          </a:p>
          <a:p>
            <a:pPr>
              <a:spcBef>
                <a:spcPct val="50000"/>
              </a:spcBef>
              <a:buClrTx/>
              <a:buSzTx/>
              <a:buFontTx/>
              <a:buNone/>
            </a:pPr>
            <a:r>
              <a:rPr lang="en-US" altLang="vi-VN">
                <a:solidFill>
                  <a:schemeClr val="bg2"/>
                </a:solidFill>
              </a:rPr>
              <a:t>   0.80    	1.372          1.325         1.310       1.28</a:t>
            </a:r>
          </a:p>
          <a:p>
            <a:pPr>
              <a:spcBef>
                <a:spcPct val="50000"/>
              </a:spcBef>
              <a:buClrTx/>
              <a:buSzTx/>
              <a:buFontTx/>
              <a:buNone/>
            </a:pPr>
            <a:r>
              <a:rPr lang="en-US" altLang="vi-VN">
                <a:solidFill>
                  <a:schemeClr val="bg2"/>
                </a:solidFill>
              </a:rPr>
              <a:t>   0.90            1.812          1.725         1.697       1.64</a:t>
            </a:r>
          </a:p>
          <a:p>
            <a:pPr>
              <a:spcBef>
                <a:spcPct val="50000"/>
              </a:spcBef>
              <a:buClrTx/>
              <a:buSzTx/>
              <a:buFontTx/>
              <a:buNone/>
            </a:pPr>
            <a:r>
              <a:rPr lang="en-US" altLang="vi-VN">
                <a:solidFill>
                  <a:schemeClr val="bg2"/>
                </a:solidFill>
              </a:rPr>
              <a:t>   0.95            2.228          2.086         2.042       1.96</a:t>
            </a:r>
          </a:p>
          <a:p>
            <a:pPr>
              <a:spcBef>
                <a:spcPct val="50000"/>
              </a:spcBef>
              <a:buClrTx/>
              <a:buSzTx/>
              <a:buFontTx/>
              <a:buNone/>
            </a:pPr>
            <a:r>
              <a:rPr lang="en-US" altLang="vi-VN">
                <a:solidFill>
                  <a:schemeClr val="bg2"/>
                </a:solidFill>
              </a:rPr>
              <a:t>   0.99            3.169          2.845         2.750       2.58</a:t>
            </a:r>
          </a:p>
        </p:txBody>
      </p:sp>
      <p:sp>
        <p:nvSpPr>
          <p:cNvPr id="55302" name="Line 6"/>
          <p:cNvSpPr>
            <a:spLocks noChangeShapeType="1"/>
          </p:cNvSpPr>
          <p:nvPr/>
        </p:nvSpPr>
        <p:spPr bwMode="auto">
          <a:xfrm>
            <a:off x="1219200" y="4116388"/>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303" name="Line 7"/>
          <p:cNvSpPr>
            <a:spLocks noChangeShapeType="1"/>
          </p:cNvSpPr>
          <p:nvPr/>
        </p:nvSpPr>
        <p:spPr bwMode="auto">
          <a:xfrm>
            <a:off x="1219200" y="4649788"/>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304" name="Line 8"/>
          <p:cNvSpPr>
            <a:spLocks noChangeShapeType="1"/>
          </p:cNvSpPr>
          <p:nvPr/>
        </p:nvSpPr>
        <p:spPr bwMode="auto">
          <a:xfrm>
            <a:off x="1219200" y="5183188"/>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305" name="Rectangle 9"/>
          <p:cNvSpPr>
            <a:spLocks noChangeArrowheads="1"/>
          </p:cNvSpPr>
          <p:nvPr/>
        </p:nvSpPr>
        <p:spPr bwMode="auto">
          <a:xfrm>
            <a:off x="1524000" y="5943600"/>
            <a:ext cx="67818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80000"/>
              </a:lnSpc>
              <a:spcBef>
                <a:spcPct val="50000"/>
              </a:spcBef>
              <a:buClrTx/>
              <a:buSzTx/>
              <a:buFontTx/>
              <a:buNone/>
            </a:pPr>
            <a:r>
              <a:rPr lang="en-US" altLang="vi-VN">
                <a:solidFill>
                  <a:schemeClr val="folHlink"/>
                </a:solidFill>
              </a:rPr>
              <a:t>Ghi chú:  t       z  khi kích thước mẫu n tăng lên.</a:t>
            </a:r>
          </a:p>
        </p:txBody>
      </p:sp>
      <p:sp>
        <p:nvSpPr>
          <p:cNvPr id="55306" name="Line 10"/>
          <p:cNvSpPr>
            <a:spLocks noChangeShapeType="1"/>
          </p:cNvSpPr>
          <p:nvPr/>
        </p:nvSpPr>
        <p:spPr bwMode="auto">
          <a:xfrm>
            <a:off x="3124200" y="6096000"/>
            <a:ext cx="3810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55307"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07484E6-4678-4C96-9250-4E87F12027C4}" type="slidenum">
              <a:rPr lang="en-US" altLang="vi-VN" sz="1000">
                <a:latin typeface="Tahoma" panose="020B0604030504040204" pitchFamily="34" charset="0"/>
              </a:rPr>
              <a:pPr eaLnBrk="1" hangingPunct="1"/>
              <a:t>16</a:t>
            </a:fld>
            <a:endParaRPr lang="en-US" altLang="vi-VN" sz="1000">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ChangeArrowheads="1"/>
          </p:cNvSpPr>
          <p:nvPr/>
        </p:nvSpPr>
        <p:spPr bwMode="auto">
          <a:xfrm>
            <a:off x="1066800" y="1600200"/>
            <a:ext cx="7315200" cy="914400"/>
          </a:xfrm>
          <a:prstGeom prst="rect">
            <a:avLst/>
          </a:prstGeom>
          <a:solidFill>
            <a:srgbClr val="CCFFFF"/>
          </a:solidFill>
          <a:ln w="19050"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7174" name="Rectangle 3"/>
          <p:cNvSpPr>
            <a:spLocks noChangeArrowheads="1"/>
          </p:cNvSpPr>
          <p:nvPr/>
        </p:nvSpPr>
        <p:spPr bwMode="auto">
          <a:xfrm>
            <a:off x="2514600" y="5334000"/>
            <a:ext cx="4267200" cy="762000"/>
          </a:xfrm>
          <a:prstGeom prst="rect">
            <a:avLst/>
          </a:prstGeom>
          <a:solidFill>
            <a:srgbClr val="FFFFD5"/>
          </a:solidFill>
          <a:ln w="19050"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7175" name="Rectangle 4"/>
          <p:cNvSpPr>
            <a:spLocks noGrp="1" noChangeArrowheads="1"/>
          </p:cNvSpPr>
          <p:nvPr>
            <p:ph type="title"/>
          </p:nvPr>
        </p:nvSpPr>
        <p:spPr/>
        <p:txBody>
          <a:bodyPr/>
          <a:lstStyle/>
          <a:p>
            <a:pPr eaLnBrk="1" hangingPunct="1"/>
            <a:r>
              <a:rPr lang="en-US" altLang="vi-VN" smtClean="0"/>
              <a:t>Ví dụ</a:t>
            </a:r>
          </a:p>
        </p:txBody>
      </p:sp>
      <p:sp>
        <p:nvSpPr>
          <p:cNvPr id="7176" name="Rectangle 5"/>
          <p:cNvSpPr>
            <a:spLocks noGrp="1" noChangeArrowheads="1"/>
          </p:cNvSpPr>
          <p:nvPr>
            <p:ph type="body" idx="1"/>
          </p:nvPr>
        </p:nvSpPr>
        <p:spPr>
          <a:xfrm>
            <a:off x="838200" y="1600200"/>
            <a:ext cx="8077200" cy="2667000"/>
          </a:xfrm>
          <a:noFill/>
        </p:spPr>
        <p:txBody>
          <a:bodyPr/>
          <a:lstStyle/>
          <a:p>
            <a:pPr eaLnBrk="1" hangingPunct="1">
              <a:lnSpc>
                <a:spcPct val="110000"/>
              </a:lnSpc>
              <a:buFont typeface="Wingdings" panose="05000000000000000000" pitchFamily="2" charset="2"/>
              <a:buNone/>
            </a:pPr>
            <a:r>
              <a:rPr lang="en-US" altLang="vi-VN" sz="2700" smtClean="0"/>
              <a:t>   Một mẫu ngẫu nhiên với n = 25 có x = 50 và </a:t>
            </a:r>
          </a:p>
          <a:p>
            <a:pPr eaLnBrk="1" hangingPunct="1">
              <a:lnSpc>
                <a:spcPct val="60000"/>
              </a:lnSpc>
              <a:buFont typeface="Wingdings" panose="05000000000000000000" pitchFamily="2" charset="2"/>
              <a:buNone/>
            </a:pPr>
            <a:r>
              <a:rPr lang="en-US" altLang="vi-VN" sz="2700" smtClean="0"/>
              <a:t>	s = 8.  Xác định khoảng tin cậy 95% cho </a:t>
            </a:r>
            <a:r>
              <a:rPr lang="el-GR" altLang="vi-VN" sz="2700" smtClean="0"/>
              <a:t>μ</a:t>
            </a:r>
            <a:r>
              <a:rPr lang="en-US" altLang="vi-VN" sz="2700" smtClean="0"/>
              <a:t>.</a:t>
            </a:r>
          </a:p>
          <a:p>
            <a:pPr eaLnBrk="1" hangingPunct="1">
              <a:lnSpc>
                <a:spcPct val="60000"/>
              </a:lnSpc>
            </a:pPr>
            <a:endParaRPr lang="en-US" altLang="vi-VN" sz="2700" smtClean="0"/>
          </a:p>
          <a:p>
            <a:pPr lvl="1" eaLnBrk="1" hangingPunct="1">
              <a:lnSpc>
                <a:spcPct val="110000"/>
              </a:lnSpc>
            </a:pPr>
            <a:r>
              <a:rPr lang="en-US" altLang="vi-VN" sz="2300" smtClean="0"/>
              <a:t>Ta có df = n – 1 = 24, nên</a:t>
            </a:r>
          </a:p>
          <a:p>
            <a:pPr lvl="1" eaLnBrk="1" hangingPunct="1">
              <a:buFont typeface="Wingdings" panose="05000000000000000000" pitchFamily="2" charset="2"/>
              <a:buNone/>
            </a:pPr>
            <a:endParaRPr lang="en-US" altLang="vi-VN" sz="2300" smtClean="0"/>
          </a:p>
          <a:p>
            <a:pPr lvl="1" eaLnBrk="1" hangingPunct="1">
              <a:buFont typeface="Wingdings" panose="05000000000000000000" pitchFamily="2" charset="2"/>
              <a:buNone/>
            </a:pPr>
            <a:r>
              <a:rPr lang="en-US" altLang="vi-VN" smtClean="0"/>
              <a:t>Khoảng tin cậy tìm được là</a:t>
            </a:r>
            <a:endParaRPr lang="el-GR" altLang="vi-VN" sz="2300" smtClean="0"/>
          </a:p>
        </p:txBody>
      </p:sp>
      <p:sp>
        <p:nvSpPr>
          <p:cNvPr id="7177" name="Line 6"/>
          <p:cNvSpPr>
            <a:spLocks noChangeShapeType="1"/>
          </p:cNvSpPr>
          <p:nvPr/>
        </p:nvSpPr>
        <p:spPr bwMode="auto">
          <a:xfrm>
            <a:off x="6477000" y="1752600"/>
            <a:ext cx="2286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aphicFrame>
        <p:nvGraphicFramePr>
          <p:cNvPr id="7170" name="Object 7"/>
          <p:cNvGraphicFramePr>
            <a:graphicFrameLocks noChangeAspect="1"/>
          </p:cNvGraphicFramePr>
          <p:nvPr/>
        </p:nvGraphicFramePr>
        <p:xfrm>
          <a:off x="5029200" y="2743200"/>
          <a:ext cx="3724275" cy="561975"/>
        </p:xfrm>
        <a:graphic>
          <a:graphicData uri="http://schemas.openxmlformats.org/presentationml/2006/ole">
            <mc:AlternateContent xmlns:mc="http://schemas.openxmlformats.org/markup-compatibility/2006">
              <mc:Choice xmlns:v="urn:schemas-microsoft-com:vml" Requires="v">
                <p:oleObj spid="_x0000_s7186" name="Equation" r:id="rId3" imgW="1600200" imgH="241300" progId="Equation.DSMT4">
                  <p:embed/>
                </p:oleObj>
              </mc:Choice>
              <mc:Fallback>
                <p:oleObj name="Equation" r:id="rId3" imgW="1600200" imgH="2413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43200"/>
                        <a:ext cx="372427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8"/>
          <p:cNvGraphicFramePr>
            <a:graphicFrameLocks noChangeAspect="1"/>
          </p:cNvGraphicFramePr>
          <p:nvPr/>
        </p:nvGraphicFramePr>
        <p:xfrm>
          <a:off x="1344613" y="4114800"/>
          <a:ext cx="6499225" cy="1089025"/>
        </p:xfrm>
        <a:graphic>
          <a:graphicData uri="http://schemas.openxmlformats.org/presentationml/2006/ole">
            <mc:AlternateContent xmlns:mc="http://schemas.openxmlformats.org/markup-compatibility/2006">
              <mc:Choice xmlns:v="urn:schemas-microsoft-com:vml" Requires="v">
                <p:oleObj spid="_x0000_s7187" name="Equation" r:id="rId5" imgW="2501900" imgH="419100" progId="Equation.DSMT4">
                  <p:embed/>
                </p:oleObj>
              </mc:Choice>
              <mc:Fallback>
                <p:oleObj name="Equation" r:id="rId5" imgW="2501900" imgH="4191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613" y="4114800"/>
                        <a:ext cx="6499225"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8" name="Text Box 9"/>
          <p:cNvSpPr txBox="1">
            <a:spLocks noChangeArrowheads="1"/>
          </p:cNvSpPr>
          <p:nvPr/>
        </p:nvSpPr>
        <p:spPr bwMode="auto">
          <a:xfrm>
            <a:off x="3810000" y="5486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buClrTx/>
              <a:buSzTx/>
              <a:buFontTx/>
              <a:buNone/>
            </a:pPr>
            <a:r>
              <a:rPr lang="en-US" altLang="vi-VN"/>
              <a:t>(46.698 ; 53.302)</a:t>
            </a:r>
          </a:p>
        </p:txBody>
      </p:sp>
      <p:graphicFrame>
        <p:nvGraphicFramePr>
          <p:cNvPr id="7172" name="Object 1"/>
          <p:cNvGraphicFramePr>
            <a:graphicFrameLocks noChangeAspect="1"/>
          </p:cNvGraphicFramePr>
          <p:nvPr/>
        </p:nvGraphicFramePr>
        <p:xfrm>
          <a:off x="3214688" y="5549900"/>
          <a:ext cx="671512" cy="469900"/>
        </p:xfrm>
        <a:graphic>
          <a:graphicData uri="http://schemas.openxmlformats.org/presentationml/2006/ole">
            <mc:AlternateContent xmlns:mc="http://schemas.openxmlformats.org/markup-compatibility/2006">
              <mc:Choice xmlns:v="urn:schemas-microsoft-com:vml" Requires="v">
                <p:oleObj spid="_x0000_s7188" name="Equation" r:id="rId7" imgW="253670" imgH="177569" progId="Equation.DSMT4">
                  <p:embed/>
                </p:oleObj>
              </mc:Choice>
              <mc:Fallback>
                <p:oleObj name="Equation" r:id="rId7" imgW="253670" imgH="177569"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688" y="5549900"/>
                        <a:ext cx="6715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9"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B1C80196-195A-4B67-A9D5-AB00259A6B01}" type="slidenum">
              <a:rPr lang="en-US" altLang="vi-VN" sz="1000">
                <a:latin typeface="Tahoma" panose="020B0604030504040204" pitchFamily="34" charset="0"/>
              </a:rPr>
              <a:pPr eaLnBrk="1" hangingPunct="1"/>
              <a:t>17</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ph sz="half" idx="2"/>
          </p:nvPr>
        </p:nvGraphicFramePr>
        <p:xfrm>
          <a:off x="941388" y="2076450"/>
          <a:ext cx="7751762" cy="4306888"/>
        </p:xfrm>
        <a:graphic>
          <a:graphicData uri="http://schemas.openxmlformats.org/presentationml/2006/ole">
            <mc:AlternateContent xmlns:mc="http://schemas.openxmlformats.org/markup-compatibility/2006">
              <mc:Choice xmlns:v="urn:schemas-microsoft-com:vml" Requires="v">
                <p:oleObj spid="_x0000_s8199" name="Document" r:id="rId3" imgW="3586726" imgH="1992342" progId="Word.Document.8">
                  <p:embed/>
                </p:oleObj>
              </mc:Choice>
              <mc:Fallback>
                <p:oleObj name="Document" r:id="rId3" imgW="3586726" imgH="199234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2076450"/>
                        <a:ext cx="7751762" cy="4306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Rectangle 2"/>
          <p:cNvSpPr>
            <a:spLocks noGrp="1" noChangeArrowheads="1"/>
          </p:cNvSpPr>
          <p:nvPr>
            <p:ph type="title"/>
          </p:nvPr>
        </p:nvSpPr>
        <p:spPr>
          <a:xfrm>
            <a:off x="304800" y="0"/>
            <a:ext cx="8763000" cy="10668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2.1. Öôùc löôïng trung  bình toång theå (μ)</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mean of a normal population)</a:t>
            </a:r>
            <a:endParaRPr lang="en-US" altLang="vi-VN" sz="2400" i="1" smtClean="0"/>
          </a:p>
        </p:txBody>
      </p:sp>
      <p:sp>
        <p:nvSpPr>
          <p:cNvPr id="819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89D53DC4-D152-445D-A525-7AE0FF052482}" type="slidenum">
              <a:rPr lang="en-US" altLang="vi-VN" sz="1000">
                <a:latin typeface="Tahoma" panose="020B0604030504040204" pitchFamily="34" charset="0"/>
              </a:rPr>
              <a:pPr eaLnBrk="1" hangingPunct="1"/>
              <a:t>18</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0"/>
            <a:ext cx="8763000" cy="10668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2.1. Öôùc löôïng trung  bình toång theå (μ)</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mean of a normal population)</a:t>
            </a:r>
            <a:endParaRPr lang="en-US" altLang="vi-VN" sz="2400" i="1" smtClean="0"/>
          </a:p>
        </p:txBody>
      </p:sp>
      <p:sp>
        <p:nvSpPr>
          <p:cNvPr id="56323" name="Rectangle 4"/>
          <p:cNvSpPr>
            <a:spLocks noGrp="1" noChangeArrowheads="1"/>
          </p:cNvSpPr>
          <p:nvPr>
            <p:ph sz="half" idx="2"/>
          </p:nvPr>
        </p:nvSpPr>
        <p:spPr>
          <a:xfrm>
            <a:off x="838200" y="2209800"/>
            <a:ext cx="7848600" cy="3200400"/>
          </a:xfrm>
        </p:spPr>
        <p:txBody>
          <a:bodyPr/>
          <a:lstStyle/>
          <a:p>
            <a:pPr eaLnBrk="1" hangingPunct="1"/>
            <a:r>
              <a:rPr lang="en-US" altLang="ja-JP" smtClean="0">
                <a:latin typeface="VNI-Times" pitchFamily="2" charset="0"/>
                <a:ea typeface="MS PGothic" panose="020B0600070205080204" pitchFamily="34" charset="-128"/>
              </a:rPr>
              <a:t>Ví duï: Moät coâng ty ñieän thoaïi muoán öôùc löôïng thôøi gian trung bình cuûa moät cuoäc goïi. Moät maãu ngaãu nhieân 20 cuoäc goïi cho thaáy thôøi gian trung bình laø 14.8 phuùt, ñoä leäch chuaån laø s = 5.6 phuùt. Vôùi ñoä tin caäy 95%, haõy öôùc löôïng thôøi gian trung bình cuûa moät cuoäc goïi.</a:t>
            </a:r>
            <a:endParaRPr lang="en-US" altLang="vi-VN" smtClean="0">
              <a:latin typeface="VNI-Times" pitchFamily="2" charset="0"/>
            </a:endParaRPr>
          </a:p>
        </p:txBody>
      </p:sp>
      <p:sp>
        <p:nvSpPr>
          <p:cNvPr id="5632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8186CA7-194F-4448-BC7E-2D648D840EB2}" type="slidenum">
              <a:rPr lang="en-US" altLang="vi-VN" sz="1000">
                <a:latin typeface="Tahoma" panose="020B0604030504040204" pitchFamily="34" charset="0"/>
              </a:rPr>
              <a:pPr eaLnBrk="1" hangingPunct="1"/>
              <a:t>19</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81000" y="2438400"/>
            <a:ext cx="9448800" cy="4114800"/>
          </a:xfrm>
        </p:spPr>
        <p:txBody>
          <a:bodyPr/>
          <a:lstStyle/>
          <a:p>
            <a:pPr marL="711200" indent="-711200" eaLnBrk="1" hangingPunct="1">
              <a:lnSpc>
                <a:spcPct val="110000"/>
              </a:lnSpc>
              <a:buFont typeface="Wingdings" panose="05000000000000000000" pitchFamily="2" charset="2"/>
              <a:buNone/>
            </a:pPr>
            <a:r>
              <a:rPr lang="en-US" altLang="vi-VN" b="1" smtClean="0">
                <a:solidFill>
                  <a:srgbClr val="C00000"/>
                </a:solidFill>
                <a:latin typeface="VNI-Helve" pitchFamily="2" charset="0"/>
              </a:rPr>
              <a:t>	I.  ÖÔÙC LÖÔÏNG (Estimation)</a:t>
            </a:r>
          </a:p>
          <a:p>
            <a:pPr marL="711200" indent="-711200" eaLnBrk="1" hangingPunct="1">
              <a:lnSpc>
                <a:spcPct val="110000"/>
              </a:lnSpc>
              <a:buFont typeface="Wingdings" panose="05000000000000000000" pitchFamily="2" charset="2"/>
              <a:buNone/>
            </a:pPr>
            <a:r>
              <a:rPr lang="en-US" altLang="vi-VN" b="1" smtClean="0">
                <a:solidFill>
                  <a:srgbClr val="C00000"/>
                </a:solidFill>
                <a:latin typeface="VNI-Helve" pitchFamily="2" charset="0"/>
              </a:rPr>
              <a:t>	II. KIEÅM ÑÒNH GIAÛ THUYEÁT THAM SOÁ (Parametric test)</a:t>
            </a:r>
          </a:p>
          <a:p>
            <a:pPr marL="711200" indent="-711200" eaLnBrk="1" hangingPunct="1">
              <a:lnSpc>
                <a:spcPct val="110000"/>
              </a:lnSpc>
              <a:buFont typeface="Wingdings" panose="05000000000000000000" pitchFamily="2" charset="2"/>
              <a:buNone/>
            </a:pPr>
            <a:r>
              <a:rPr lang="en-US" altLang="vi-VN" b="1" smtClean="0">
                <a:solidFill>
                  <a:srgbClr val="C00000"/>
                </a:solidFill>
                <a:latin typeface="VNI-Helve" pitchFamily="2" charset="0"/>
              </a:rPr>
              <a:t>	</a:t>
            </a:r>
          </a:p>
        </p:txBody>
      </p:sp>
      <p:sp>
        <p:nvSpPr>
          <p:cNvPr id="47107" name="Rectangle 3"/>
          <p:cNvSpPr>
            <a:spLocks noGrp="1" noChangeArrowheads="1"/>
          </p:cNvSpPr>
          <p:nvPr>
            <p:ph type="title"/>
          </p:nvPr>
        </p:nvSpPr>
        <p:spPr>
          <a:xfrm>
            <a:off x="685800" y="0"/>
            <a:ext cx="8458200" cy="1066800"/>
          </a:xfrm>
          <a:noFill/>
        </p:spPr>
        <p:txBody>
          <a:bodyPr/>
          <a:lstStyle/>
          <a:p>
            <a:pPr eaLnBrk="1" hangingPunct="1"/>
            <a:r>
              <a:rPr lang="en-US" altLang="vi-VN" sz="4000" b="1" smtClean="0">
                <a:latin typeface="VNI-Cooper" pitchFamily="2" charset="0"/>
              </a:rPr>
              <a:t>NOÄI DUNG</a:t>
            </a:r>
            <a:r>
              <a:rPr lang="en-US" altLang="vi-VN" sz="4500" b="1" smtClean="0">
                <a:latin typeface="VNI-Cooper" pitchFamily="2" charset="0"/>
              </a:rPr>
              <a:t> </a:t>
            </a:r>
          </a:p>
        </p:txBody>
      </p:sp>
      <p:sp>
        <p:nvSpPr>
          <p:cNvPr id="4710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DEA9298A-2A73-4C9D-B38B-F0AD6178AF71}" type="slidenum">
              <a:rPr lang="en-US" altLang="vi-VN" sz="1000">
                <a:latin typeface="Tahoma" panose="020B0604030504040204" pitchFamily="34" charset="0"/>
              </a:rPr>
              <a:pPr eaLnBrk="1" hangingPunct="1"/>
              <a:t>2</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0" y="0"/>
            <a:ext cx="8763000" cy="10668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2.1. Öôùc löôïng trung  bình toång theå (μ)</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mean of a normal population)</a:t>
            </a:r>
            <a:endParaRPr lang="en-US" altLang="vi-VN" sz="2400" i="1" smtClean="0"/>
          </a:p>
        </p:txBody>
      </p:sp>
      <p:graphicFrame>
        <p:nvGraphicFramePr>
          <p:cNvPr id="9218" name="Object 3"/>
          <p:cNvGraphicFramePr>
            <a:graphicFrameLocks noChangeAspect="1"/>
          </p:cNvGraphicFramePr>
          <p:nvPr>
            <p:ph sz="half" idx="2"/>
          </p:nvPr>
        </p:nvGraphicFramePr>
        <p:xfrm>
          <a:off x="641350" y="1985963"/>
          <a:ext cx="8364538" cy="4252912"/>
        </p:xfrm>
        <a:graphic>
          <a:graphicData uri="http://schemas.openxmlformats.org/presentationml/2006/ole">
            <mc:AlternateContent xmlns:mc="http://schemas.openxmlformats.org/markup-compatibility/2006">
              <mc:Choice xmlns:v="urn:schemas-microsoft-com:vml" Requires="v">
                <p:oleObj spid="_x0000_s9223" name="Document" r:id="rId3" imgW="4204743" imgH="2138273" progId="Word.Document.8">
                  <p:embed/>
                </p:oleObj>
              </mc:Choice>
              <mc:Fallback>
                <p:oleObj name="Document" r:id="rId3" imgW="4204743" imgH="2138273"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1985963"/>
                        <a:ext cx="8364538"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076B703-0240-45A7-821C-D12B30B7D808}" type="slidenum">
              <a:rPr lang="en-US" altLang="vi-VN" sz="1000">
                <a:latin typeface="Tahoma" panose="020B0604030504040204" pitchFamily="34" charset="0"/>
              </a:rPr>
              <a:pPr eaLnBrk="1" hangingPunct="1"/>
              <a:t>20</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81000" y="381000"/>
            <a:ext cx="8763000" cy="762000"/>
          </a:xfrm>
          <a:noFill/>
        </p:spPr>
        <p:txBody>
          <a:bodyPr/>
          <a:lstStyle/>
          <a:p>
            <a:pPr marL="1041400" indent="-1041400" algn="l" eaLnBrk="1" hangingPunct="1"/>
            <a:r>
              <a:rPr lang="en-US" altLang="ja-JP" sz="3200" b="1" smtClean="0">
                <a:latin typeface="VNI-Times" pitchFamily="2" charset="0"/>
                <a:ea typeface="MS PGothic" panose="020B0600070205080204" pitchFamily="34" charset="-128"/>
              </a:rPr>
              <a:t>	2.2. Öôùc löôïng tyû leä toång theå (p)</a:t>
            </a:r>
            <a:r>
              <a:rPr lang="en-US" altLang="ja-JP" sz="3200" smtClean="0">
                <a:latin typeface="VNI-Times" pitchFamily="2" charset="0"/>
                <a:ea typeface="MS PGothic" panose="020B0600070205080204" pitchFamily="34" charset="-128"/>
              </a:rPr>
              <a:t> </a:t>
            </a:r>
            <a:br>
              <a:rPr lang="en-US" altLang="ja-JP" sz="32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the population proportion)</a:t>
            </a:r>
            <a:endParaRPr lang="en-US" altLang="vi-VN" sz="2400" i="1" smtClean="0">
              <a:ea typeface="MS PGothic" panose="020B0600070205080204" pitchFamily="34" charset="-128"/>
            </a:endParaRPr>
          </a:p>
        </p:txBody>
      </p:sp>
      <p:graphicFrame>
        <p:nvGraphicFramePr>
          <p:cNvPr id="10242" name="Object 4"/>
          <p:cNvGraphicFramePr>
            <a:graphicFrameLocks noChangeAspect="1"/>
          </p:cNvGraphicFramePr>
          <p:nvPr>
            <p:ph sz="half" idx="2"/>
          </p:nvPr>
        </p:nvGraphicFramePr>
        <p:xfrm>
          <a:off x="941388" y="2078038"/>
          <a:ext cx="7751762" cy="4197350"/>
        </p:xfrm>
        <a:graphic>
          <a:graphicData uri="http://schemas.openxmlformats.org/presentationml/2006/ole">
            <mc:AlternateContent xmlns:mc="http://schemas.openxmlformats.org/markup-compatibility/2006">
              <mc:Choice xmlns:v="urn:schemas-microsoft-com:vml" Requires="v">
                <p:oleObj spid="_x0000_s10247" name="Document" r:id="rId3" imgW="3586726" imgH="1942022" progId="Word.Document.8">
                  <p:embed/>
                </p:oleObj>
              </mc:Choice>
              <mc:Fallback>
                <p:oleObj name="Document" r:id="rId3" imgW="3586726" imgH="194202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2078038"/>
                        <a:ext cx="7751762" cy="4197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9958E9BF-E8CC-4C62-8270-B5BF5137FE2E}" type="slidenum">
              <a:rPr lang="en-US" altLang="vi-VN" sz="1000">
                <a:latin typeface="Tahoma" panose="020B0604030504040204" pitchFamily="34" charset="0"/>
              </a:rPr>
              <a:pPr eaLnBrk="1" hangingPunct="1"/>
              <a:t>21</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0"/>
            <a:ext cx="8763000" cy="10668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2.2. Öôùc löôïng tyû leä toång theå (p)</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population proportion)</a:t>
            </a:r>
            <a:endParaRPr lang="en-US" altLang="vi-VN" sz="2400" i="1" smtClean="0">
              <a:ea typeface="MS PGothic" panose="020B0600070205080204" pitchFamily="34" charset="-128"/>
            </a:endParaRPr>
          </a:p>
        </p:txBody>
      </p:sp>
      <p:sp>
        <p:nvSpPr>
          <p:cNvPr id="57347" name="Rectangle 3"/>
          <p:cNvSpPr>
            <a:spLocks noGrp="1" noChangeArrowheads="1"/>
          </p:cNvSpPr>
          <p:nvPr>
            <p:ph sz="half" idx="2"/>
          </p:nvPr>
        </p:nvSpPr>
        <p:spPr>
          <a:xfrm>
            <a:off x="838200" y="2057400"/>
            <a:ext cx="7848600" cy="3352800"/>
          </a:xfrm>
        </p:spPr>
        <p:txBody>
          <a:bodyPr/>
          <a:lstStyle/>
          <a:p>
            <a:pPr eaLnBrk="1" hangingPunct="1"/>
            <a:r>
              <a:rPr lang="en-US" altLang="ja-JP" smtClean="0">
                <a:latin typeface="VNI-Times" pitchFamily="2" charset="0"/>
                <a:ea typeface="MS PGothic" panose="020B0600070205080204" pitchFamily="34" charset="-128"/>
              </a:rPr>
              <a:t>Ví duï: Moät nghieân cöùu ñöôïc thöïc hieän nhaèm öôùc löôïng thò phaàn ñoái vôùi maët haøng baùnh keïo noäi ñòa, keát quaû ñieàu tra maãu ngaãu nhieân 100 khaùch haøng cho thaáy coù 34 ngöôøi duøng saûn phaåm baùnh keïo noäi ñòa. Vôùi ñoä tin caäy 95% haõy öôùc löôïng tæ leä khaùch haøng söû duïng baùnh keïo noäi ñòa.</a:t>
            </a:r>
            <a:endParaRPr lang="en-US" altLang="vi-VN" smtClean="0">
              <a:latin typeface="VNI-Times" pitchFamily="2" charset="0"/>
            </a:endParaRPr>
          </a:p>
        </p:txBody>
      </p:sp>
      <p:sp>
        <p:nvSpPr>
          <p:cNvPr id="5734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48EF86F-4006-4826-835D-131EC4EFF189}" type="slidenum">
              <a:rPr lang="en-US" altLang="vi-VN" sz="1000">
                <a:latin typeface="Tahoma" panose="020B0604030504040204" pitchFamily="34" charset="0"/>
              </a:rPr>
              <a:pPr eaLnBrk="1" hangingPunct="1"/>
              <a:t>22</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81000" y="0"/>
            <a:ext cx="8763000" cy="10668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2.2. Öôùc löôïng tæ leä toång theå (p)</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population proportion)</a:t>
            </a:r>
            <a:endParaRPr lang="en-US" altLang="vi-VN" sz="2400" i="1" smtClean="0">
              <a:ea typeface="MS PGothic" panose="020B0600070205080204" pitchFamily="34" charset="-128"/>
            </a:endParaRPr>
          </a:p>
        </p:txBody>
      </p:sp>
      <p:graphicFrame>
        <p:nvGraphicFramePr>
          <p:cNvPr id="11266" name="Object 3"/>
          <p:cNvGraphicFramePr>
            <a:graphicFrameLocks noChangeAspect="1"/>
          </p:cNvGraphicFramePr>
          <p:nvPr>
            <p:ph sz="half" idx="2"/>
          </p:nvPr>
        </p:nvGraphicFramePr>
        <p:xfrm>
          <a:off x="-533400" y="1982788"/>
          <a:ext cx="11963400" cy="3840162"/>
        </p:xfrm>
        <a:graphic>
          <a:graphicData uri="http://schemas.openxmlformats.org/presentationml/2006/ole">
            <mc:AlternateContent xmlns:mc="http://schemas.openxmlformats.org/markup-compatibility/2006">
              <mc:Choice xmlns:v="urn:schemas-microsoft-com:vml" Requires="v">
                <p:oleObj spid="_x0000_s11271" name="Document" r:id="rId3" imgW="5698281" imgH="1829159" progId="Word.Document.8">
                  <p:embed/>
                </p:oleObj>
              </mc:Choice>
              <mc:Fallback>
                <p:oleObj name="Document" r:id="rId3" imgW="5698281" imgH="182915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2788"/>
                        <a:ext cx="119634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7459C96-52F6-4A92-9B07-1DC0F6B7869A}" type="slidenum">
              <a:rPr lang="en-US" altLang="vi-VN" sz="1000">
                <a:latin typeface="Tahoma" panose="020B0604030504040204" pitchFamily="34" charset="0"/>
              </a:rPr>
              <a:pPr eaLnBrk="1" hangingPunct="1"/>
              <a:t>23</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81000" y="381000"/>
            <a:ext cx="8763000" cy="762000"/>
          </a:xfrm>
          <a:noFill/>
        </p:spPr>
        <p:txBody>
          <a:bodyPr/>
          <a:lstStyle/>
          <a:p>
            <a:pPr marL="1041400" indent="-1041400" eaLnBrk="1" hangingPunct="1"/>
            <a:r>
              <a:rPr lang="en-US" altLang="ja-JP" sz="3200" b="1" smtClean="0">
                <a:latin typeface="VNI-Times" pitchFamily="2" charset="0"/>
                <a:ea typeface="MS PGothic" panose="020B0600070205080204" pitchFamily="34" charset="-128"/>
              </a:rPr>
              <a:t>2.3. Öôùc löôïng phöông sai toång theå</a:t>
            </a:r>
            <a:r>
              <a:rPr lang="en-US" altLang="ja-JP" sz="3200" smtClean="0">
                <a:latin typeface="VNI-Times" pitchFamily="2" charset="0"/>
                <a:ea typeface="MS PGothic" panose="020B0600070205080204" pitchFamily="34" charset="-128"/>
              </a:rPr>
              <a:t/>
            </a:r>
            <a:br>
              <a:rPr lang="en-US" altLang="ja-JP" sz="3200" smtClean="0">
                <a:latin typeface="VNI-Times" pitchFamily="2" charset="0"/>
                <a:ea typeface="MS PGothic" panose="020B0600070205080204" pitchFamily="34" charset="-128"/>
              </a:rPr>
            </a:br>
            <a:r>
              <a:rPr lang="en-US" altLang="ja-JP" sz="2000" i="1" smtClean="0">
                <a:ea typeface="MS PGothic" panose="020B0600070205080204" pitchFamily="34" charset="-128"/>
              </a:rPr>
              <a:t>(Confidence intervals for the variance of a normal population)</a:t>
            </a:r>
            <a:endParaRPr lang="en-US" altLang="vi-VN" sz="2000" i="1" smtClean="0">
              <a:ea typeface="MS PGothic" panose="020B0600070205080204" pitchFamily="34" charset="-128"/>
            </a:endParaRPr>
          </a:p>
        </p:txBody>
      </p:sp>
      <p:graphicFrame>
        <p:nvGraphicFramePr>
          <p:cNvPr id="12290" name="Object 5"/>
          <p:cNvGraphicFramePr>
            <a:graphicFrameLocks noChangeAspect="1"/>
          </p:cNvGraphicFramePr>
          <p:nvPr>
            <p:ph sz="half" idx="2"/>
          </p:nvPr>
        </p:nvGraphicFramePr>
        <p:xfrm>
          <a:off x="533400" y="2057400"/>
          <a:ext cx="8161338" cy="4284663"/>
        </p:xfrm>
        <a:graphic>
          <a:graphicData uri="http://schemas.openxmlformats.org/presentationml/2006/ole">
            <mc:AlternateContent xmlns:mc="http://schemas.openxmlformats.org/markup-compatibility/2006">
              <mc:Choice xmlns:v="urn:schemas-microsoft-com:vml" Requires="v">
                <p:oleObj spid="_x0000_s12295" name="Document" r:id="rId3" imgW="3562596" imgH="1870494" progId="Word.Document.8">
                  <p:embed/>
                </p:oleObj>
              </mc:Choice>
              <mc:Fallback>
                <p:oleObj name="Document" r:id="rId3" imgW="3562596" imgH="1870494"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8161338"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BEF6404D-2A8A-493E-A9DF-A49F316207B4}" type="slidenum">
              <a:rPr lang="en-US" altLang="vi-VN" sz="1000">
                <a:latin typeface="Tahoma" panose="020B0604030504040204" pitchFamily="34" charset="0"/>
              </a:rPr>
              <a:pPr eaLnBrk="1" hangingPunct="1"/>
              <a:t>24</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sz="half" idx="1"/>
          </p:nvPr>
        </p:nvSpPr>
        <p:spPr>
          <a:xfrm>
            <a:off x="685800" y="1295400"/>
            <a:ext cx="8001000" cy="4572000"/>
          </a:xfrm>
        </p:spPr>
        <p:txBody>
          <a:bodyPr/>
          <a:lstStyle/>
          <a:p>
            <a:pPr marL="457200" indent="-457200" eaLnBrk="1" hangingPunct="1">
              <a:lnSpc>
                <a:spcPct val="110000"/>
              </a:lnSpc>
              <a:buFont typeface="Wingdings" panose="05000000000000000000" pitchFamily="2" charset="2"/>
              <a:buNone/>
            </a:pPr>
            <a:endParaRPr lang="en-US" altLang="ja-JP" sz="2200" i="1" smtClean="0">
              <a:ea typeface="MS PGothic" panose="020B0600070205080204" pitchFamily="34" charset="-128"/>
            </a:endParaRPr>
          </a:p>
          <a:p>
            <a:pPr marL="533400" lvl="1" indent="-419100" eaLnBrk="1" hangingPunct="1">
              <a:lnSpc>
                <a:spcPct val="110000"/>
              </a:lnSpc>
              <a:buFont typeface="Wingdings" panose="05000000000000000000" pitchFamily="2" charset="2"/>
              <a:buNone/>
            </a:pPr>
            <a:r>
              <a:rPr lang="en-US" altLang="ja-JP" sz="2800" smtClean="0">
                <a:latin typeface="VNI-Times" pitchFamily="2" charset="0"/>
                <a:ea typeface="MS PGothic" panose="020B0600070205080204" pitchFamily="34" charset="-128"/>
              </a:rPr>
              <a:t>	Ví duï: Moät coâng ty muoán nghieân cöùu söï bieán thieân veà tuoåi thoï boùng ñeøn, choïn ngaãu nhieân 15 saûn phaåm vaø tính ñöôïc phöông sai s</a:t>
            </a:r>
            <a:r>
              <a:rPr lang="en-US" altLang="ja-JP" sz="2800" baseline="30000" smtClean="0">
                <a:latin typeface="VNI-Times" pitchFamily="2" charset="0"/>
                <a:ea typeface="MS PGothic" panose="020B0600070205080204" pitchFamily="34" charset="-128"/>
              </a:rPr>
              <a:t>2</a:t>
            </a:r>
            <a:r>
              <a:rPr lang="en-US" altLang="ja-JP" sz="2800" smtClean="0">
                <a:latin typeface="VNI-Times" pitchFamily="2" charset="0"/>
                <a:ea typeface="MS PGothic" panose="020B0600070205080204" pitchFamily="34" charset="-128"/>
              </a:rPr>
              <a:t> = 15.27 (ngaøy</a:t>
            </a:r>
            <a:r>
              <a:rPr lang="en-US" altLang="ja-JP" sz="2800" baseline="30000" smtClean="0">
                <a:latin typeface="VNI-Times" pitchFamily="2" charset="0"/>
                <a:ea typeface="MS PGothic" panose="020B0600070205080204" pitchFamily="34" charset="-128"/>
              </a:rPr>
              <a:t>2</a:t>
            </a:r>
            <a:r>
              <a:rPr lang="en-US" altLang="ja-JP" sz="2800" smtClean="0">
                <a:latin typeface="VNI-Times" pitchFamily="2" charset="0"/>
                <a:ea typeface="MS PGothic" panose="020B0600070205080204" pitchFamily="34" charset="-128"/>
              </a:rPr>
              <a:t>). Vôùi ñoä tin caäy 95%, haõy öôùc löôïng phöông sai cuûa tuoåi thoï boùng ñeøn cuûa coâng ty. Bieát tuoåi thoï cuûa boùng ñeøn cuûa coâng ty coù phaân phoái chuaån.</a:t>
            </a:r>
            <a:endParaRPr lang="en-US" altLang="vi-VN" sz="2800" smtClean="0">
              <a:latin typeface="VNI-Times" pitchFamily="2" charset="0"/>
            </a:endParaRPr>
          </a:p>
        </p:txBody>
      </p:sp>
      <p:sp>
        <p:nvSpPr>
          <p:cNvPr id="58371" name="Rectangle 7"/>
          <p:cNvSpPr>
            <a:spLocks noGrp="1" noChangeArrowheads="1"/>
          </p:cNvSpPr>
          <p:nvPr>
            <p:ph type="title"/>
          </p:nvPr>
        </p:nvSpPr>
        <p:spPr>
          <a:xfrm>
            <a:off x="533400" y="381000"/>
            <a:ext cx="8763000" cy="7620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2.3. Öôùc löôïng phöông sai toång theå</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000" i="1" smtClean="0">
                <a:ea typeface="MS PGothic" panose="020B0600070205080204" pitchFamily="34" charset="-128"/>
              </a:rPr>
              <a:t>(Confidence intervals for the variance of a normal population)</a:t>
            </a:r>
            <a:endParaRPr lang="en-US" altLang="vi-VN" sz="2000" i="1" smtClean="0">
              <a:ea typeface="MS PGothic" panose="020B0600070205080204" pitchFamily="34" charset="-128"/>
            </a:endParaRPr>
          </a:p>
        </p:txBody>
      </p:sp>
      <p:sp>
        <p:nvSpPr>
          <p:cNvPr id="5837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5A9AC99F-2F51-45C8-9AD7-C020B35550D7}" type="slidenum">
              <a:rPr lang="en-US" altLang="vi-VN" sz="1000">
                <a:latin typeface="Tahoma" panose="020B0604030504040204" pitchFamily="34" charset="0"/>
              </a:rPr>
              <a:pPr eaLnBrk="1" hangingPunct="1"/>
              <a:t>25</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p:cNvGraphicFramePr>
            <a:graphicFrameLocks noChangeAspect="1"/>
          </p:cNvGraphicFramePr>
          <p:nvPr>
            <p:ph sz="half" idx="2"/>
          </p:nvPr>
        </p:nvGraphicFramePr>
        <p:xfrm>
          <a:off x="573088" y="1760538"/>
          <a:ext cx="8010525" cy="4708525"/>
        </p:xfrm>
        <a:graphic>
          <a:graphicData uri="http://schemas.openxmlformats.org/presentationml/2006/ole">
            <mc:AlternateContent xmlns:mc="http://schemas.openxmlformats.org/markup-compatibility/2006">
              <mc:Choice xmlns:v="urn:schemas-microsoft-com:vml" Requires="v">
                <p:oleObj spid="_x0000_s13319" name="Document" r:id="rId3" imgW="3996576" imgH="2348901" progId="Word.Document.8">
                  <p:embed/>
                </p:oleObj>
              </mc:Choice>
              <mc:Fallback>
                <p:oleObj name="Document" r:id="rId3" imgW="3996576" imgH="234890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8" y="1760538"/>
                        <a:ext cx="8010525" cy="4708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6"/>
          <p:cNvSpPr>
            <a:spLocks noGrp="1" noChangeArrowheads="1"/>
          </p:cNvSpPr>
          <p:nvPr>
            <p:ph type="title"/>
          </p:nvPr>
        </p:nvSpPr>
        <p:spPr>
          <a:xfrm>
            <a:off x="381000" y="381000"/>
            <a:ext cx="9296400" cy="762000"/>
          </a:xfrm>
        </p:spPr>
        <p:txBody>
          <a:bodyPr/>
          <a:lstStyle/>
          <a:p>
            <a:pPr eaLnBrk="1" hangingPunct="1"/>
            <a:r>
              <a:rPr lang="en-US" altLang="ja-JP" sz="3300" b="1" smtClean="0">
                <a:latin typeface="VNI-Times" pitchFamily="2" charset="0"/>
                <a:ea typeface="MS PGothic" panose="020B0600070205080204" pitchFamily="34" charset="-128"/>
              </a:rPr>
              <a:t>2.3. Öôùc löôïng phöông sai toång theå</a:t>
            </a:r>
            <a:r>
              <a:rPr lang="en-US" altLang="ja-JP" sz="3300" smtClean="0">
                <a:latin typeface="VNI-Times" pitchFamily="2" charset="0"/>
                <a:ea typeface="MS PGothic" panose="020B0600070205080204" pitchFamily="34" charset="-128"/>
              </a:rPr>
              <a:t> </a:t>
            </a:r>
            <a:r>
              <a:rPr lang="en-US" altLang="vi-VN" sz="3300" smtClean="0">
                <a:latin typeface="VNI-Times" pitchFamily="2" charset="0"/>
              </a:rPr>
              <a:t/>
            </a:r>
            <a:br>
              <a:rPr lang="en-US" altLang="vi-VN" sz="3300" smtClean="0">
                <a:latin typeface="VNI-Times" pitchFamily="2" charset="0"/>
              </a:rPr>
            </a:br>
            <a:r>
              <a:rPr lang="en-US" altLang="ja-JP" sz="2000" i="1" smtClean="0">
                <a:ea typeface="MS PGothic" panose="020B0600070205080204" pitchFamily="34" charset="-128"/>
              </a:rPr>
              <a:t>         (Confidence intervals for the variance of a normal population) </a:t>
            </a:r>
            <a:endParaRPr lang="en-US" altLang="vi-VN" sz="2000" i="1" smtClean="0">
              <a:ea typeface="MS PGothic" panose="020B0600070205080204" pitchFamily="34" charset="-128"/>
            </a:endParaRPr>
          </a:p>
        </p:txBody>
      </p:sp>
      <p:sp>
        <p:nvSpPr>
          <p:cNvPr id="1331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E15388A2-36F8-41C5-982F-3C4733ADF1E8}" type="slidenum">
              <a:rPr lang="en-US" altLang="vi-VN" sz="1000">
                <a:latin typeface="Tahoma" panose="020B0604030504040204" pitchFamily="34" charset="0"/>
              </a:rPr>
              <a:pPr eaLnBrk="1" hangingPunct="1"/>
              <a:t>26</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5"/>
          <p:cNvGraphicFramePr>
            <a:graphicFrameLocks noChangeAspect="1"/>
          </p:cNvGraphicFramePr>
          <p:nvPr>
            <p:ph sz="half" idx="2"/>
          </p:nvPr>
        </p:nvGraphicFramePr>
        <p:xfrm>
          <a:off x="1077913" y="1665288"/>
          <a:ext cx="7192962" cy="4926012"/>
        </p:xfrm>
        <a:graphic>
          <a:graphicData uri="http://schemas.openxmlformats.org/presentationml/2006/ole">
            <mc:AlternateContent xmlns:mc="http://schemas.openxmlformats.org/markup-compatibility/2006">
              <mc:Choice xmlns:v="urn:schemas-microsoft-com:vml" Requires="v">
                <p:oleObj spid="_x0000_s14343" name="Document" r:id="rId3" imgW="3696572" imgH="2530775" progId="Word.Document.8">
                  <p:embed/>
                </p:oleObj>
              </mc:Choice>
              <mc:Fallback>
                <p:oleObj name="Document" r:id="rId3" imgW="3696572" imgH="2530775"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1665288"/>
                        <a:ext cx="7192962"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Rectangle 6"/>
          <p:cNvSpPr>
            <a:spLocks noGrp="1" noChangeArrowheads="1"/>
          </p:cNvSpPr>
          <p:nvPr>
            <p:ph type="title"/>
          </p:nvPr>
        </p:nvSpPr>
        <p:spPr>
          <a:xfrm>
            <a:off x="1219200" y="381000"/>
            <a:ext cx="8534400" cy="762000"/>
          </a:xfrm>
        </p:spPr>
        <p:txBody>
          <a:bodyPr/>
          <a:lstStyle/>
          <a:p>
            <a:pPr algn="l" eaLnBrk="1" hangingPunct="1"/>
            <a:r>
              <a:rPr lang="en-US" altLang="ja-JP" sz="3000" b="1" smtClean="0">
                <a:latin typeface="VNI-Times" pitchFamily="2" charset="0"/>
                <a:ea typeface="MS PGothic" panose="020B0600070205080204" pitchFamily="34" charset="-128"/>
              </a:rPr>
              <a:t>3. Xaùc ñònh côõ maãu cho baøi toaùn öôùc löôïng</a:t>
            </a:r>
            <a:r>
              <a:rPr lang="en-US" altLang="ja-JP" sz="3000" smtClean="0">
                <a:latin typeface="VNI-Times" pitchFamily="2" charset="0"/>
                <a:ea typeface="MS PGothic" panose="020B0600070205080204" pitchFamily="34" charset="-128"/>
              </a:rPr>
              <a:t/>
            </a:r>
            <a:br>
              <a:rPr lang="en-US" altLang="ja-JP" sz="3000" smtClean="0">
                <a:latin typeface="VNI-Times" pitchFamily="2" charset="0"/>
                <a:ea typeface="MS PGothic" panose="020B0600070205080204" pitchFamily="34" charset="-128"/>
              </a:rPr>
            </a:br>
            <a:r>
              <a:rPr lang="en-US" altLang="ja-JP" sz="2800" b="1" i="1" smtClean="0">
                <a:latin typeface="VNI-Times" pitchFamily="2" charset="0"/>
                <a:ea typeface="MS PGothic" panose="020B0600070205080204" pitchFamily="34" charset="-128"/>
              </a:rPr>
              <a:t>3.1. Xaùc ñònh côõ maãu cho öôùc löôïng trung bình</a:t>
            </a:r>
            <a:endParaRPr lang="en-US" altLang="vi-VN" sz="2800" i="1" smtClean="0">
              <a:latin typeface="VNI-Times" pitchFamily="2" charset="0"/>
            </a:endParaRPr>
          </a:p>
        </p:txBody>
      </p:sp>
      <p:sp>
        <p:nvSpPr>
          <p:cNvPr id="1434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AF951EE-7F70-4B9F-A86D-2BE6532A35BF}" type="slidenum">
              <a:rPr lang="en-US" altLang="vi-VN" sz="1000">
                <a:latin typeface="Tahoma" panose="020B0604030504040204" pitchFamily="34" charset="0"/>
              </a:rPr>
              <a:pPr eaLnBrk="1" hangingPunct="1"/>
              <a:t>27</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81000" y="381000"/>
            <a:ext cx="8763000" cy="762000"/>
          </a:xfrm>
          <a:noFill/>
        </p:spPr>
        <p:txBody>
          <a:bodyPr/>
          <a:lstStyle/>
          <a:p>
            <a:pPr marL="1041400" indent="-1041400" eaLnBrk="1" hangingPunct="1"/>
            <a:r>
              <a:rPr lang="en-US" altLang="ja-JP" sz="3000" smtClean="0">
                <a:latin typeface="VNI-Times" pitchFamily="2" charset="0"/>
                <a:ea typeface="MS PGothic" panose="020B0600070205080204" pitchFamily="34" charset="-128"/>
              </a:rPr>
              <a:t/>
            </a:r>
            <a:br>
              <a:rPr lang="en-US" altLang="ja-JP" sz="3000" smtClean="0">
                <a:latin typeface="VNI-Times" pitchFamily="2" charset="0"/>
                <a:ea typeface="MS PGothic" panose="020B0600070205080204" pitchFamily="34" charset="-128"/>
              </a:rPr>
            </a:br>
            <a:r>
              <a:rPr lang="en-US" altLang="ja-JP" sz="2800" b="1" i="1" smtClean="0">
                <a:latin typeface="VNI-Times" pitchFamily="2" charset="0"/>
                <a:ea typeface="MS PGothic" panose="020B0600070205080204" pitchFamily="34" charset="-128"/>
              </a:rPr>
              <a:t>3.1. Xaùc ñònh côõ maãu cho öôùc löôïng trung bình</a:t>
            </a:r>
            <a:endParaRPr lang="en-US" altLang="vi-VN" sz="2800" b="1" i="1" smtClean="0">
              <a:latin typeface="VNI-Times" pitchFamily="2" charset="0"/>
              <a:ea typeface="MS PGothic" panose="020B0600070205080204" pitchFamily="34" charset="-128"/>
            </a:endParaRPr>
          </a:p>
        </p:txBody>
      </p:sp>
      <p:sp>
        <p:nvSpPr>
          <p:cNvPr id="15364" name="Rectangle 3"/>
          <p:cNvSpPr>
            <a:spLocks noGrp="1" noChangeArrowheads="1"/>
          </p:cNvSpPr>
          <p:nvPr>
            <p:ph type="body" sz="half" idx="1"/>
          </p:nvPr>
        </p:nvSpPr>
        <p:spPr>
          <a:xfrm>
            <a:off x="1066800" y="1447800"/>
            <a:ext cx="8001000" cy="4572000"/>
          </a:xfrm>
        </p:spPr>
        <p:txBody>
          <a:bodyPr/>
          <a:lstStyle/>
          <a:p>
            <a:pPr marL="114300" lvl="1" indent="0" eaLnBrk="1" hangingPunct="1">
              <a:lnSpc>
                <a:spcPct val="110000"/>
              </a:lnSpc>
              <a:buFont typeface="Wingdings" panose="05000000000000000000" pitchFamily="2" charset="2"/>
              <a:buNone/>
            </a:pPr>
            <a:r>
              <a:rPr lang="en-US" altLang="ja-JP" sz="2500" smtClean="0">
                <a:latin typeface="VNI-Times" pitchFamily="2" charset="0"/>
                <a:ea typeface="MS PGothic" panose="020B0600070205080204" pitchFamily="34" charset="-128"/>
              </a:rPr>
              <a:t>Ví duï 1: Ngöôøi ta tieán haønh ñieàu tra choïn maãu ñeå xaùc ñònh möùc thu nhaäp trung bình trong naêm cuûa caùc hoä gia ñình noâng daân vôùi yeâu caàu: </a:t>
            </a:r>
          </a:p>
          <a:p>
            <a:pPr marL="114300" lvl="1" indent="0" eaLnBrk="1" hangingPunct="1">
              <a:lnSpc>
                <a:spcPct val="110000"/>
              </a:lnSpc>
              <a:buFont typeface="Wingdings" panose="05000000000000000000" pitchFamily="2" charset="2"/>
              <a:buChar char="§"/>
            </a:pPr>
            <a:r>
              <a:rPr lang="en-US" altLang="ja-JP" sz="2500" smtClean="0">
                <a:latin typeface="VNI-Times" pitchFamily="2" charset="0"/>
                <a:ea typeface="MS PGothic" panose="020B0600070205080204" pitchFamily="34" charset="-128"/>
              </a:rPr>
              <a:t>  Phaïm vi sai soá</a:t>
            </a:r>
            <a:r>
              <a:rPr lang="en-US" altLang="ja-JP" sz="2500" smtClean="0">
                <a:latin typeface="Times New Roman" panose="02020603050405020304" pitchFamily="18" charset="0"/>
                <a:ea typeface="MS PGothic" panose="020B0600070205080204" pitchFamily="34" charset="-128"/>
              </a:rPr>
              <a:t>≤</a:t>
            </a:r>
            <a:r>
              <a:rPr lang="en-US" altLang="ja-JP" sz="2500" smtClean="0">
                <a:latin typeface="VNI-Times" pitchFamily="2" charset="0"/>
                <a:ea typeface="MS PGothic" panose="020B0600070205080204" pitchFamily="34" charset="-128"/>
              </a:rPr>
              <a:t> 20 nghìn ñoàng</a:t>
            </a:r>
          </a:p>
          <a:p>
            <a:pPr marL="114300" lvl="1" indent="0" eaLnBrk="1" hangingPunct="1">
              <a:lnSpc>
                <a:spcPct val="110000"/>
              </a:lnSpc>
              <a:buFont typeface="Wingdings" panose="05000000000000000000" pitchFamily="2" charset="2"/>
              <a:buChar char="§"/>
            </a:pPr>
            <a:r>
              <a:rPr lang="en-US" altLang="ja-JP" sz="2500" smtClean="0">
                <a:latin typeface="VNI-Times" pitchFamily="2" charset="0"/>
                <a:ea typeface="MS PGothic" panose="020B0600070205080204" pitchFamily="34" charset="-128"/>
              </a:rPr>
              <a:t>  Ñoä tin caäy 95%. </a:t>
            </a:r>
          </a:p>
          <a:p>
            <a:pPr marL="114300" lvl="1" indent="0" eaLnBrk="1" hangingPunct="1">
              <a:lnSpc>
                <a:spcPct val="110000"/>
              </a:lnSpc>
              <a:buFont typeface="Wingdings" panose="05000000000000000000" pitchFamily="2" charset="2"/>
              <a:buChar char="§"/>
            </a:pPr>
            <a:r>
              <a:rPr lang="en-US" altLang="ja-JP" sz="2500" smtClean="0">
                <a:latin typeface="VNI-Times" pitchFamily="2" charset="0"/>
                <a:ea typeface="MS PGothic" panose="020B0600070205080204" pitchFamily="34" charset="-128"/>
              </a:rPr>
              <a:t>  Ñoä leäch tieâu chuaån veà thu nhaäp laø 160 nghìn ñoàng.</a:t>
            </a:r>
            <a:r>
              <a:rPr lang="en-US" altLang="ja-JP" sz="2500" b="1" smtClean="0">
                <a:latin typeface="VNI-Times" pitchFamily="2" charset="0"/>
                <a:ea typeface="MS PGothic" panose="020B0600070205080204" pitchFamily="34" charset="-128"/>
              </a:rPr>
              <a:t> </a:t>
            </a:r>
            <a:endParaRPr lang="en-US" altLang="vi-VN" sz="2500" smtClean="0">
              <a:latin typeface="VNI-Times" pitchFamily="2" charset="0"/>
            </a:endParaRPr>
          </a:p>
          <a:p>
            <a:pPr marL="114300" lvl="1" indent="0" eaLnBrk="1" hangingPunct="1">
              <a:lnSpc>
                <a:spcPct val="110000"/>
              </a:lnSpc>
              <a:buFont typeface="Wingdings" panose="05000000000000000000" pitchFamily="2" charset="2"/>
              <a:buNone/>
            </a:pPr>
            <a:endParaRPr lang="en-US" altLang="vi-VN" sz="2500" i="1" smtClean="0">
              <a:latin typeface="VNI-Times" pitchFamily="2" charset="0"/>
              <a:ea typeface="MS PGothic" panose="020B0600070205080204" pitchFamily="34" charset="-128"/>
            </a:endParaRPr>
          </a:p>
        </p:txBody>
      </p:sp>
      <p:graphicFrame>
        <p:nvGraphicFramePr>
          <p:cNvPr id="15362" name="Object 7"/>
          <p:cNvGraphicFramePr>
            <a:graphicFrameLocks noChangeAspect="1"/>
          </p:cNvGraphicFramePr>
          <p:nvPr>
            <p:ph sz="half" idx="2"/>
          </p:nvPr>
        </p:nvGraphicFramePr>
        <p:xfrm>
          <a:off x="2284413" y="4495800"/>
          <a:ext cx="5116512" cy="1371600"/>
        </p:xfrm>
        <a:graphic>
          <a:graphicData uri="http://schemas.openxmlformats.org/presentationml/2006/ole">
            <mc:AlternateContent xmlns:mc="http://schemas.openxmlformats.org/markup-compatibility/2006">
              <mc:Choice xmlns:v="urn:schemas-microsoft-com:vml" Requires="v">
                <p:oleObj spid="_x0000_s15368" name="Equation" r:id="rId3" imgW="2463800" imgH="660400" progId="Equation.DSMT4">
                  <p:embed/>
                </p:oleObj>
              </mc:Choice>
              <mc:Fallback>
                <p:oleObj name="Equation" r:id="rId3" imgW="2463800" imgH="6604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3" y="4495800"/>
                        <a:ext cx="51165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A404045D-CAAB-41F7-A288-DE77D4E325ED}" type="slidenum">
              <a:rPr lang="en-US" altLang="vi-VN" sz="1000">
                <a:latin typeface="Tahoma" panose="020B0604030504040204" pitchFamily="34" charset="0"/>
              </a:rPr>
              <a:pPr eaLnBrk="1" hangingPunct="1"/>
              <a:t>28</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81000" y="381000"/>
            <a:ext cx="8763000" cy="762000"/>
          </a:xfrm>
          <a:noFill/>
        </p:spPr>
        <p:txBody>
          <a:bodyPr/>
          <a:lstStyle/>
          <a:p>
            <a:pPr marL="1041400" indent="-1041400" eaLnBrk="1" hangingPunct="1"/>
            <a:r>
              <a:rPr lang="en-US" altLang="ja-JP" sz="3200" b="1" i="1" smtClean="0">
                <a:latin typeface="VNI-Times" pitchFamily="2" charset="0"/>
                <a:ea typeface="MS PGothic" panose="020B0600070205080204" pitchFamily="34" charset="-128"/>
              </a:rPr>
              <a:t>3.2. Xaùc ñònh côõ maãu cho öôùc löôïng tyû leä</a:t>
            </a:r>
            <a:endParaRPr lang="en-US" altLang="vi-VN" sz="3200" i="1" smtClean="0">
              <a:latin typeface="VNI-Times" pitchFamily="2" charset="0"/>
            </a:endParaRPr>
          </a:p>
        </p:txBody>
      </p:sp>
      <p:graphicFrame>
        <p:nvGraphicFramePr>
          <p:cNvPr id="16386" name="Object 5"/>
          <p:cNvGraphicFramePr>
            <a:graphicFrameLocks noChangeAspect="1"/>
          </p:cNvGraphicFramePr>
          <p:nvPr>
            <p:ph sz="half" idx="2"/>
          </p:nvPr>
        </p:nvGraphicFramePr>
        <p:xfrm>
          <a:off x="-300038" y="1538288"/>
          <a:ext cx="10685463" cy="3911600"/>
        </p:xfrm>
        <a:graphic>
          <a:graphicData uri="http://schemas.openxmlformats.org/presentationml/2006/ole">
            <mc:AlternateContent xmlns:mc="http://schemas.openxmlformats.org/markup-compatibility/2006">
              <mc:Choice xmlns:v="urn:schemas-microsoft-com:vml" Requires="v">
                <p:oleObj spid="_x0000_s16391" name="Document" r:id="rId3" imgW="5698281" imgH="2085795" progId="Word.Document.8">
                  <p:embed/>
                </p:oleObj>
              </mc:Choice>
              <mc:Fallback>
                <p:oleObj name="Document" r:id="rId3" imgW="5698281" imgH="2085795"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1538288"/>
                        <a:ext cx="10685463"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B36BAB6-EB89-46D5-AC2A-6D46273B75E1}" type="slidenum">
              <a:rPr lang="en-US" altLang="vi-VN" sz="1000">
                <a:latin typeface="Tahoma" panose="020B0604030504040204" pitchFamily="34" charset="0"/>
              </a:rPr>
              <a:pPr eaLnBrk="1" hangingPunct="1"/>
              <a:t>29</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381000" y="381000"/>
            <a:ext cx="8763000" cy="762000"/>
          </a:xfrm>
          <a:noFill/>
        </p:spPr>
        <p:txBody>
          <a:bodyPr/>
          <a:lstStyle/>
          <a:p>
            <a:pPr marL="1041400" indent="-1041400" eaLnBrk="1" hangingPunct="1">
              <a:buFontTx/>
              <a:buAutoNum type="romanUcPeriod"/>
            </a:pPr>
            <a:r>
              <a:rPr lang="en-US" altLang="ja-JP" sz="3600" b="1" smtClean="0">
                <a:latin typeface="VNI-Cooper" pitchFamily="2" charset="0"/>
                <a:ea typeface="MS PGothic" panose="020B0600070205080204" pitchFamily="34" charset="-128"/>
              </a:rPr>
              <a:t>ÖÔÙC LÖÔÏNG</a:t>
            </a:r>
            <a:r>
              <a:rPr lang="en-US" altLang="ja-JP" sz="3600" b="1" smtClean="0">
                <a:latin typeface="VNI-Times" pitchFamily="2" charset="0"/>
                <a:ea typeface="MS PGothic" panose="020B0600070205080204" pitchFamily="34" charset="-128"/>
              </a:rPr>
              <a:t/>
            </a:r>
            <a:br>
              <a:rPr lang="en-US" altLang="ja-JP" sz="3600" b="1" smtClean="0">
                <a:latin typeface="VNI-Times" pitchFamily="2" charset="0"/>
                <a:ea typeface="MS PGothic" panose="020B0600070205080204" pitchFamily="34" charset="-128"/>
              </a:rPr>
            </a:br>
            <a:r>
              <a:rPr lang="en-US" altLang="ja-JP" sz="3200" b="1" i="1" smtClean="0">
                <a:ea typeface="MS PGothic" panose="020B0600070205080204" pitchFamily="34" charset="-128"/>
              </a:rPr>
              <a:t>Estimation</a:t>
            </a:r>
            <a:r>
              <a:rPr lang="en-US" altLang="ja-JP" sz="3200" smtClean="0">
                <a:ea typeface="MS PGothic" panose="020B0600070205080204" pitchFamily="34" charset="-128"/>
              </a:rPr>
              <a:t> </a:t>
            </a:r>
            <a:endParaRPr lang="en-US" altLang="vi-VN" sz="3200" smtClean="0"/>
          </a:p>
        </p:txBody>
      </p:sp>
      <p:sp>
        <p:nvSpPr>
          <p:cNvPr id="1028" name="Rectangle 2"/>
          <p:cNvSpPr>
            <a:spLocks noGrp="1" noChangeArrowheads="1"/>
          </p:cNvSpPr>
          <p:nvPr>
            <p:ph type="body" sz="half" idx="1"/>
          </p:nvPr>
        </p:nvSpPr>
        <p:spPr>
          <a:xfrm>
            <a:off x="762000" y="1600200"/>
            <a:ext cx="7620000" cy="4114800"/>
          </a:xfrm>
        </p:spPr>
        <p:txBody>
          <a:bodyPr/>
          <a:lstStyle/>
          <a:p>
            <a:pPr marL="457200" indent="-457200" eaLnBrk="1" hangingPunct="1">
              <a:lnSpc>
                <a:spcPct val="110000"/>
              </a:lnSpc>
              <a:buFont typeface="Wingdings" panose="05000000000000000000" pitchFamily="2" charset="2"/>
              <a:buNone/>
            </a:pPr>
            <a:r>
              <a:rPr lang="en-US" altLang="ja-JP" sz="3200" b="1" smtClean="0">
                <a:solidFill>
                  <a:srgbClr val="C00000"/>
                </a:solidFill>
                <a:latin typeface="VNI-Times" pitchFamily="2" charset="0"/>
                <a:ea typeface="MS PGothic" panose="020B0600070205080204" pitchFamily="34" charset="-128"/>
              </a:rPr>
              <a:t>1. Öôùc löôïng ñieåm – Point Estimation</a:t>
            </a:r>
          </a:p>
          <a:p>
            <a:pPr marL="844550" lvl="1" indent="-419100" eaLnBrk="1" hangingPunct="1">
              <a:buFont typeface="Wingdings" panose="05000000000000000000" pitchFamily="2" charset="2"/>
              <a:buNone/>
            </a:pPr>
            <a:endParaRPr lang="en-US" altLang="ja-JP" sz="2800" smtClean="0">
              <a:solidFill>
                <a:srgbClr val="C00000"/>
              </a:solidFill>
              <a:latin typeface="VNI-Times" pitchFamily="2" charset="0"/>
              <a:ea typeface="MS PGothic" panose="020B0600070205080204" pitchFamily="34" charset="-128"/>
            </a:endParaRPr>
          </a:p>
          <a:p>
            <a:pPr marL="844550" lvl="1" indent="-419100" eaLnBrk="1" hangingPunct="1">
              <a:buFont typeface="Wingdings" panose="05000000000000000000" pitchFamily="2" charset="2"/>
              <a:buNone/>
            </a:pPr>
            <a:endParaRPr lang="en-US" altLang="ja-JP" sz="2800" smtClean="0">
              <a:solidFill>
                <a:srgbClr val="C00000"/>
              </a:solidFill>
              <a:latin typeface="VNI-Times" pitchFamily="2" charset="0"/>
              <a:ea typeface="MS PGothic" panose="020B0600070205080204" pitchFamily="34" charset="-128"/>
            </a:endParaRPr>
          </a:p>
          <a:p>
            <a:pPr marL="844550" lvl="1" indent="-419100" eaLnBrk="1" hangingPunct="1">
              <a:lnSpc>
                <a:spcPct val="110000"/>
              </a:lnSpc>
              <a:buFont typeface="Wingdings" panose="05000000000000000000" pitchFamily="2" charset="2"/>
              <a:buNone/>
            </a:pPr>
            <a:endParaRPr lang="en-US" altLang="vi-VN" sz="2200" smtClean="0">
              <a:solidFill>
                <a:srgbClr val="C00000"/>
              </a:solidFill>
              <a:latin typeface="VNI-Times" pitchFamily="2" charset="0"/>
            </a:endParaRPr>
          </a:p>
          <a:p>
            <a:pPr marL="844550" lvl="1" indent="-419100" eaLnBrk="1" hangingPunct="1">
              <a:lnSpc>
                <a:spcPct val="110000"/>
              </a:lnSpc>
            </a:pPr>
            <a:endParaRPr lang="en-US" altLang="vi-VN" sz="2200" smtClean="0">
              <a:solidFill>
                <a:srgbClr val="C00000"/>
              </a:solidFill>
              <a:latin typeface="VNI-Helve" pitchFamily="2" charset="0"/>
            </a:endParaRPr>
          </a:p>
        </p:txBody>
      </p:sp>
      <p:graphicFrame>
        <p:nvGraphicFramePr>
          <p:cNvPr id="1026" name="Object 7"/>
          <p:cNvGraphicFramePr>
            <a:graphicFrameLocks noChangeAspect="1"/>
          </p:cNvGraphicFramePr>
          <p:nvPr>
            <p:ph sz="half" idx="2"/>
          </p:nvPr>
        </p:nvGraphicFramePr>
        <p:xfrm>
          <a:off x="546100" y="3100388"/>
          <a:ext cx="9580563" cy="2025650"/>
        </p:xfrm>
        <a:graphic>
          <a:graphicData uri="http://schemas.openxmlformats.org/presentationml/2006/ole">
            <mc:AlternateContent xmlns:mc="http://schemas.openxmlformats.org/markup-compatibility/2006">
              <mc:Choice xmlns:v="urn:schemas-microsoft-com:vml" Requires="v">
                <p:oleObj spid="_x0000_s1032" name="Document" r:id="rId3" imgW="5873674" imgH="1241125" progId="Word.Document.8">
                  <p:embed/>
                </p:oleObj>
              </mc:Choice>
              <mc:Fallback>
                <p:oleObj name="Document" r:id="rId3" imgW="5873674" imgH="1241125" progId="Word.Documen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3100388"/>
                        <a:ext cx="9580563" cy="202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B977D6B3-EC6F-4349-83D9-0A87B41571DB}" type="slidenum">
              <a:rPr lang="en-US" altLang="vi-VN" sz="1000">
                <a:latin typeface="Tahoma" panose="020B0604030504040204" pitchFamily="34" charset="0"/>
              </a:rPr>
              <a:pPr eaLnBrk="1" hangingPunct="1"/>
              <a:t>3</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81000" y="381000"/>
            <a:ext cx="8763000" cy="762000"/>
          </a:xfrm>
          <a:noFill/>
        </p:spPr>
        <p:txBody>
          <a:bodyPr/>
          <a:lstStyle/>
          <a:p>
            <a:pPr marL="1041400" indent="-1041400" eaLnBrk="1" hangingPunct="1"/>
            <a:r>
              <a:rPr lang="en-US" altLang="ja-JP" sz="3200" b="1" i="1" smtClean="0">
                <a:latin typeface="VNI-Times" pitchFamily="2" charset="0"/>
                <a:ea typeface="MS PGothic" panose="020B0600070205080204" pitchFamily="34" charset="-128"/>
              </a:rPr>
              <a:t>3.2. Xaùc ñònh côõ maãu cho öôùc löôïng tæ leä</a:t>
            </a:r>
            <a:endParaRPr lang="en-US" altLang="vi-VN" sz="3200" b="1" i="1" smtClean="0">
              <a:latin typeface="VNI-Times" pitchFamily="2" charset="0"/>
              <a:ea typeface="MS PGothic" panose="020B0600070205080204" pitchFamily="34" charset="-128"/>
            </a:endParaRPr>
          </a:p>
        </p:txBody>
      </p:sp>
      <p:sp>
        <p:nvSpPr>
          <p:cNvPr id="17412" name="Rectangle 3"/>
          <p:cNvSpPr>
            <a:spLocks noGrp="1" noChangeArrowheads="1"/>
          </p:cNvSpPr>
          <p:nvPr>
            <p:ph type="body" sz="half" idx="1"/>
          </p:nvPr>
        </p:nvSpPr>
        <p:spPr>
          <a:xfrm>
            <a:off x="1066800" y="1447800"/>
            <a:ext cx="8001000" cy="4572000"/>
          </a:xfrm>
        </p:spPr>
        <p:txBody>
          <a:bodyPr/>
          <a:lstStyle/>
          <a:p>
            <a:pPr marL="114300" lvl="1" indent="282575" eaLnBrk="1" hangingPunct="1">
              <a:lnSpc>
                <a:spcPct val="110000"/>
              </a:lnSpc>
              <a:buFont typeface="Wingdings" panose="05000000000000000000" pitchFamily="2" charset="2"/>
              <a:buNone/>
            </a:pPr>
            <a:r>
              <a:rPr lang="en-US" altLang="ja-JP" sz="2800" smtClean="0">
                <a:latin typeface="VNI-Times" pitchFamily="2" charset="0"/>
                <a:ea typeface="MS PGothic" panose="020B0600070205080204" pitchFamily="34" charset="-128"/>
              </a:rPr>
              <a:t>Ví duï 2: ÔÛ moät huyeän mieàn nuùi, ngöôøi ta toå chöùc cuoäc ñieàu tra ñeå xaùc ñònh tæ leä treû em muø chöõ vôùi yeâu caàu phaïm vi sai soá ε≤1%, ñoä tin caäy 95%, trong cuoäc ñieàu tra tröôùc ñoù ngöôøi ta xaùc ñònh ñöôïc tyû leä muø chöõ laø 9%. Xaùc ñònh soá treû em caàn ñieàu tra (n).</a:t>
            </a:r>
            <a:endParaRPr lang="en-US" altLang="vi-VN" sz="2800" smtClean="0">
              <a:latin typeface="VNI-Times" pitchFamily="2" charset="0"/>
            </a:endParaRPr>
          </a:p>
          <a:p>
            <a:pPr marL="114300" lvl="1" indent="282575" eaLnBrk="1" hangingPunct="1">
              <a:lnSpc>
                <a:spcPct val="110000"/>
              </a:lnSpc>
              <a:buFont typeface="Wingdings" panose="05000000000000000000" pitchFamily="2" charset="2"/>
              <a:buNone/>
            </a:pPr>
            <a:endParaRPr lang="en-US" altLang="vi-VN" sz="2000" i="1" smtClean="0">
              <a:ea typeface="MS PGothic" panose="020B0600070205080204" pitchFamily="34" charset="-128"/>
            </a:endParaRPr>
          </a:p>
        </p:txBody>
      </p:sp>
      <p:graphicFrame>
        <p:nvGraphicFramePr>
          <p:cNvPr id="17410" name="Object 6"/>
          <p:cNvGraphicFramePr>
            <a:graphicFrameLocks noChangeAspect="1"/>
          </p:cNvGraphicFramePr>
          <p:nvPr>
            <p:ph sz="half" idx="2"/>
          </p:nvPr>
        </p:nvGraphicFramePr>
        <p:xfrm>
          <a:off x="1235075" y="4333875"/>
          <a:ext cx="7258050" cy="1457325"/>
        </p:xfrm>
        <a:graphic>
          <a:graphicData uri="http://schemas.openxmlformats.org/presentationml/2006/ole">
            <mc:AlternateContent xmlns:mc="http://schemas.openxmlformats.org/markup-compatibility/2006">
              <mc:Choice xmlns:v="urn:schemas-microsoft-com:vml" Requires="v">
                <p:oleObj spid="_x0000_s17416" name="Equation" r:id="rId3" imgW="3289300" imgH="660400" progId="Equation.DSMT4">
                  <p:embed/>
                </p:oleObj>
              </mc:Choice>
              <mc:Fallback>
                <p:oleObj name="Equation" r:id="rId3" imgW="3289300" imgH="660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4333875"/>
                        <a:ext cx="72580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CC38068A-7500-4611-A733-D01E86F3AA60}" type="slidenum">
              <a:rPr lang="en-US" altLang="vi-VN" sz="1000">
                <a:latin typeface="Tahoma" panose="020B0604030504040204" pitchFamily="34" charset="0"/>
              </a:rPr>
              <a:pPr eaLnBrk="1" hangingPunct="1"/>
              <a:t>30</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3124200"/>
            <a:ext cx="8763000" cy="762000"/>
          </a:xfrm>
          <a:noFill/>
        </p:spPr>
        <p:txBody>
          <a:bodyPr/>
          <a:lstStyle/>
          <a:p>
            <a:pPr marL="1041400" indent="-1041400" eaLnBrk="1" hangingPunct="1"/>
            <a:r>
              <a:rPr lang="en-US" altLang="ja-JP" sz="3600" b="1" smtClean="0">
                <a:latin typeface="VNI-Cooper" pitchFamily="2" charset="0"/>
                <a:ea typeface="MS PGothic" panose="020B0600070205080204" pitchFamily="34" charset="-128"/>
              </a:rPr>
              <a:t>II. KIEÅM ÑÒNH GIAÛ THUYEÁT</a:t>
            </a:r>
            <a:r>
              <a:rPr lang="en-US" altLang="ja-JP" sz="3600" b="1" smtClean="0">
                <a:latin typeface="VNI-Times" pitchFamily="2" charset="0"/>
                <a:ea typeface="MS PGothic" panose="020B0600070205080204" pitchFamily="34" charset="-128"/>
              </a:rPr>
              <a:t/>
            </a:r>
            <a:br>
              <a:rPr lang="en-US" altLang="ja-JP" sz="3600" b="1" smtClean="0">
                <a:latin typeface="VNI-Times" pitchFamily="2" charset="0"/>
                <a:ea typeface="MS PGothic" panose="020B0600070205080204" pitchFamily="34" charset="-128"/>
              </a:rPr>
            </a:br>
            <a:r>
              <a:rPr lang="en-US" altLang="ja-JP" sz="3600" b="1" smtClean="0">
                <a:latin typeface="VNI-Times" pitchFamily="2" charset="0"/>
                <a:ea typeface="MS PGothic" panose="020B0600070205080204" pitchFamily="34" charset="-128"/>
              </a:rPr>
              <a:t> </a:t>
            </a:r>
            <a:r>
              <a:rPr lang="en-US" altLang="ja-JP" sz="2800" b="1" i="1" smtClean="0">
                <a:ea typeface="MS PGothic" panose="020B0600070205080204" pitchFamily="34" charset="-128"/>
              </a:rPr>
              <a:t>Hypothesis testing</a:t>
            </a:r>
            <a:r>
              <a:rPr lang="en-US" altLang="ja-JP" sz="3200" smtClean="0">
                <a:ea typeface="MS PGothic" panose="020B0600070205080204" pitchFamily="34" charset="-128"/>
              </a:rPr>
              <a:t> </a:t>
            </a:r>
            <a:endParaRPr lang="en-US" altLang="vi-VN" sz="3200" smtClean="0">
              <a:ea typeface="MS PGothic" panose="020B0600070205080204" pitchFamily="34" charset="-128"/>
            </a:endParaRPr>
          </a:p>
        </p:txBody>
      </p:sp>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364DDFE2-3434-4030-922B-57C296FC3934}" type="slidenum">
              <a:rPr lang="en-US" altLang="vi-VN" sz="1000">
                <a:latin typeface="Tahoma" panose="020B0604030504040204" pitchFamily="34" charset="0"/>
              </a:rPr>
              <a:pPr eaLnBrk="1" hangingPunct="1"/>
              <a:t>31</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1066800" y="381000"/>
            <a:ext cx="8763000" cy="762000"/>
          </a:xfrm>
          <a:noFill/>
        </p:spPr>
        <p:txBody>
          <a:bodyPr/>
          <a:lstStyle/>
          <a:p>
            <a:pPr marL="1041400" indent="-1041400" algn="l" eaLnBrk="1" hangingPunct="1"/>
            <a:r>
              <a:rPr lang="en-US" altLang="ja-JP" sz="3200" b="1" smtClean="0">
                <a:latin typeface="VNI-Times" pitchFamily="2" charset="0"/>
                <a:ea typeface="MS PGothic" panose="020B0600070205080204" pitchFamily="34" charset="-128"/>
              </a:rPr>
              <a:t>1. Caùc khaùi nieäm trong kieåm ñònh giaû thuyeát</a:t>
            </a:r>
            <a:r>
              <a:rPr lang="en-US" altLang="ja-JP" sz="3200" smtClean="0">
                <a:latin typeface="VNI-Times" pitchFamily="2" charset="0"/>
                <a:ea typeface="MS PGothic" panose="020B0600070205080204" pitchFamily="34" charset="-128"/>
              </a:rPr>
              <a:t/>
            </a:r>
            <a:br>
              <a:rPr lang="en-US" altLang="ja-JP" sz="3200" smtClean="0">
                <a:latin typeface="VNI-Times" pitchFamily="2" charset="0"/>
                <a:ea typeface="MS PGothic" panose="020B0600070205080204" pitchFamily="34" charset="-128"/>
              </a:rPr>
            </a:br>
            <a:r>
              <a:rPr lang="en-US" altLang="ja-JP" sz="2800" b="1" i="1" smtClean="0">
                <a:latin typeface="VNI-Times" pitchFamily="2" charset="0"/>
                <a:ea typeface="MS PGothic" panose="020B0600070205080204" pitchFamily="34" charset="-128"/>
              </a:rPr>
              <a:t>1.1. Giaû thuyeát H</a:t>
            </a:r>
            <a:r>
              <a:rPr lang="en-US" altLang="ja-JP" sz="2800" b="1" i="1" baseline="-25000" smtClean="0">
                <a:latin typeface="VNI-Times" pitchFamily="2" charset="0"/>
                <a:ea typeface="MS PGothic" panose="020B0600070205080204" pitchFamily="34" charset="-128"/>
              </a:rPr>
              <a:t>0</a:t>
            </a:r>
            <a:r>
              <a:rPr lang="en-US" altLang="ja-JP" sz="2800" b="1" i="1" smtClean="0">
                <a:latin typeface="VNI-Times" pitchFamily="2" charset="0"/>
                <a:ea typeface="MS PGothic" panose="020B0600070205080204" pitchFamily="34" charset="-128"/>
              </a:rPr>
              <a:t> vaø H</a:t>
            </a:r>
            <a:r>
              <a:rPr lang="en-US" altLang="ja-JP" sz="2800" b="1" i="1" baseline="-25000" smtClean="0">
                <a:latin typeface="VNI-Times" pitchFamily="2" charset="0"/>
                <a:ea typeface="MS PGothic" panose="020B0600070205080204" pitchFamily="34" charset="-128"/>
              </a:rPr>
              <a:t>1</a:t>
            </a:r>
            <a:endParaRPr lang="en-US" altLang="vi-VN" sz="2800" b="1" i="1" baseline="-25000" smtClean="0">
              <a:latin typeface="VNI-Times" pitchFamily="2" charset="0"/>
              <a:ea typeface="MS PGothic" panose="020B0600070205080204" pitchFamily="34" charset="-128"/>
            </a:endParaRPr>
          </a:p>
        </p:txBody>
      </p:sp>
      <p:sp>
        <p:nvSpPr>
          <p:cNvPr id="18438" name="Rectangle 3"/>
          <p:cNvSpPr>
            <a:spLocks noGrp="1" noChangeArrowheads="1"/>
          </p:cNvSpPr>
          <p:nvPr>
            <p:ph type="body" sz="half" idx="1"/>
          </p:nvPr>
        </p:nvSpPr>
        <p:spPr>
          <a:xfrm>
            <a:off x="1066800" y="1447800"/>
            <a:ext cx="8001000" cy="5257800"/>
          </a:xfrm>
        </p:spPr>
        <p:txBody>
          <a:bodyPr/>
          <a:lstStyle/>
          <a:p>
            <a:pPr marL="533400" lvl="1" indent="-419100" eaLnBrk="1" hangingPunct="1">
              <a:lnSpc>
                <a:spcPct val="110000"/>
              </a:lnSpc>
              <a:buFont typeface="Wingdings" panose="05000000000000000000" pitchFamily="2" charset="2"/>
              <a:buChar char="q"/>
            </a:pPr>
            <a:r>
              <a:rPr lang="en-US" altLang="ja-JP" sz="2800" smtClean="0">
                <a:latin typeface="VNI-Times" pitchFamily="2" charset="0"/>
                <a:ea typeface="MS PGothic" panose="020B0600070205080204" pitchFamily="34" charset="-128"/>
              </a:rPr>
              <a:t>Giả thuyết goác H</a:t>
            </a:r>
            <a:r>
              <a:rPr lang="en-US" altLang="ja-JP" sz="2800" baseline="-25000" smtClean="0">
                <a:latin typeface="VNI-Times" pitchFamily="2" charset="0"/>
                <a:ea typeface="MS PGothic" panose="020B0600070205080204" pitchFamily="34" charset="-128"/>
              </a:rPr>
              <a:t>0</a:t>
            </a:r>
            <a:r>
              <a:rPr lang="en-US" altLang="ja-JP" sz="2800" smtClean="0">
                <a:latin typeface="VNI-Times" pitchFamily="2" charset="0"/>
                <a:ea typeface="MS PGothic" panose="020B0600070205080204" pitchFamily="34" charset="-128"/>
              </a:rPr>
              <a:t>: (The null hypothesis)</a:t>
            </a:r>
            <a:endParaRPr lang="en-US" altLang="vi-VN" sz="2800" smtClean="0">
              <a:latin typeface="VNI-Times" pitchFamily="2" charset="0"/>
            </a:endParaRPr>
          </a:p>
          <a:p>
            <a:pPr marL="533400" lvl="1" indent="-419100" eaLnBrk="1" hangingPunct="1">
              <a:lnSpc>
                <a:spcPct val="110000"/>
              </a:lnSpc>
              <a:buFont typeface="Wingdings" panose="05000000000000000000" pitchFamily="2" charset="2"/>
              <a:buNone/>
            </a:pPr>
            <a:r>
              <a:rPr lang="en-US" altLang="ja-JP" sz="2800" i="1" smtClean="0">
                <a:latin typeface="VNI-Times" pitchFamily="2" charset="0"/>
                <a:ea typeface="MS PGothic" panose="020B0600070205080204" pitchFamily="34" charset="-128"/>
              </a:rPr>
              <a:t>	H</a:t>
            </a:r>
            <a:r>
              <a:rPr lang="en-US" altLang="ja-JP" sz="2800" i="1" baseline="-25000" smtClean="0">
                <a:latin typeface="VNI-Times" pitchFamily="2" charset="0"/>
                <a:ea typeface="MS PGothic" panose="020B0600070205080204" pitchFamily="34" charset="-128"/>
              </a:rPr>
              <a:t>0</a:t>
            </a:r>
            <a:r>
              <a:rPr lang="en-US" altLang="ja-JP" sz="2800" i="1" smtClean="0">
                <a:latin typeface="VNI-Times" pitchFamily="2" charset="0"/>
                <a:ea typeface="MS PGothic" panose="020B0600070205080204" pitchFamily="34" charset="-128"/>
              </a:rPr>
              <a:t> :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smtClean="0">
                <a:latin typeface="VNI-Times" pitchFamily="2" charset="0"/>
                <a:ea typeface="MS PGothic" panose="020B0600070205080204" pitchFamily="34" charset="-128"/>
              </a:rPr>
              <a:t> =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baseline="-25000" smtClean="0">
                <a:latin typeface="VNI-Times" pitchFamily="2" charset="0"/>
                <a:ea typeface="MS PGothic" panose="020B0600070205080204" pitchFamily="34" charset="-128"/>
              </a:rPr>
              <a:t>0</a:t>
            </a:r>
            <a:r>
              <a:rPr lang="en-US" altLang="ja-JP" sz="2800" i="1" smtClean="0">
                <a:latin typeface="VNI-Times" pitchFamily="2" charset="0"/>
                <a:ea typeface="MS PGothic" panose="020B0600070205080204" pitchFamily="34" charset="-128"/>
              </a:rPr>
              <a:t> (kieåm ñònh hai phía)</a:t>
            </a:r>
          </a:p>
          <a:p>
            <a:pPr marL="533400" lvl="1" indent="-419100" eaLnBrk="1" hangingPunct="1">
              <a:lnSpc>
                <a:spcPct val="110000"/>
              </a:lnSpc>
              <a:buFont typeface="Wingdings" panose="05000000000000000000" pitchFamily="2" charset="2"/>
              <a:buNone/>
            </a:pPr>
            <a:r>
              <a:rPr lang="en-US" altLang="ja-JP" sz="2800" i="1" smtClean="0">
                <a:latin typeface="VNI-Times" pitchFamily="2" charset="0"/>
                <a:ea typeface="MS PGothic" panose="020B0600070205080204" pitchFamily="34" charset="-128"/>
              </a:rPr>
              <a:t>	H</a:t>
            </a:r>
            <a:r>
              <a:rPr lang="en-US" altLang="ja-JP" sz="2800" i="1" baseline="-25000" smtClean="0">
                <a:latin typeface="VNI-Times" pitchFamily="2" charset="0"/>
                <a:ea typeface="MS PGothic" panose="020B0600070205080204" pitchFamily="34" charset="-128"/>
              </a:rPr>
              <a:t>0</a:t>
            </a:r>
            <a:r>
              <a:rPr lang="en-US" altLang="ja-JP" sz="2800" i="1" smtClean="0">
                <a:latin typeface="VNI-Times" pitchFamily="2" charset="0"/>
                <a:ea typeface="MS PGothic" panose="020B0600070205080204" pitchFamily="34" charset="-128"/>
              </a:rPr>
              <a:t> :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smtClean="0">
                <a:latin typeface="VNI-Times" pitchFamily="2" charset="0"/>
                <a:ea typeface="MS PGothic" panose="020B0600070205080204" pitchFamily="34" charset="-128"/>
              </a:rPr>
              <a:t>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smtClean="0">
                <a:latin typeface="VNI-Times" pitchFamily="2" charset="0"/>
                <a:ea typeface="MS PGothic" panose="020B0600070205080204" pitchFamily="34" charset="-128"/>
              </a:rPr>
              <a:t>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baseline="-25000" smtClean="0">
                <a:latin typeface="VNI-Times" pitchFamily="2" charset="0"/>
                <a:ea typeface="MS PGothic" panose="020B0600070205080204" pitchFamily="34" charset="-128"/>
                <a:sym typeface="Symbol" panose="05050102010706020507" pitchFamily="18" charset="2"/>
              </a:rPr>
              <a:t>0</a:t>
            </a:r>
            <a:r>
              <a:rPr lang="en-US" altLang="ja-JP" sz="2800" i="1" smtClean="0">
                <a:latin typeface="VNI-Times" pitchFamily="2" charset="0"/>
                <a:ea typeface="MS PGothic" panose="020B0600070205080204" pitchFamily="34" charset="-128"/>
              </a:rPr>
              <a:t>  hay  H</a:t>
            </a:r>
            <a:r>
              <a:rPr lang="en-US" altLang="ja-JP" sz="2800" i="1" baseline="-25000" smtClean="0">
                <a:latin typeface="VNI-Times" pitchFamily="2" charset="0"/>
                <a:ea typeface="MS PGothic" panose="020B0600070205080204" pitchFamily="34" charset="-128"/>
              </a:rPr>
              <a:t>0</a:t>
            </a:r>
            <a:r>
              <a:rPr lang="en-US" altLang="ja-JP" sz="2800" i="1" smtClean="0">
                <a:latin typeface="VNI-Times" pitchFamily="2" charset="0"/>
                <a:ea typeface="MS PGothic" panose="020B0600070205080204" pitchFamily="34" charset="-128"/>
              </a:rPr>
              <a:t>: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smtClean="0">
                <a:latin typeface="VNI-Times" pitchFamily="2" charset="0"/>
                <a:ea typeface="MS PGothic" panose="020B0600070205080204" pitchFamily="34" charset="-128"/>
              </a:rPr>
              <a:t>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smtClean="0">
                <a:latin typeface="VNI-Times" pitchFamily="2" charset="0"/>
                <a:ea typeface="MS PGothic" panose="020B0600070205080204" pitchFamily="34" charset="-128"/>
              </a:rPr>
              <a:t> </a:t>
            </a:r>
            <a:r>
              <a:rPr lang="en-US" altLang="ja-JP" sz="2800" i="1" smtClean="0">
                <a:latin typeface="VNI-Times" pitchFamily="2" charset="0"/>
                <a:ea typeface="MS PGothic" panose="020B0600070205080204" pitchFamily="34" charset="-128"/>
                <a:sym typeface="Symbol" panose="05050102010706020507" pitchFamily="18" charset="2"/>
              </a:rPr>
              <a:t></a:t>
            </a:r>
            <a:r>
              <a:rPr lang="en-US" altLang="ja-JP" sz="2800" i="1" baseline="-25000" smtClean="0">
                <a:latin typeface="VNI-Times" pitchFamily="2" charset="0"/>
                <a:ea typeface="MS PGothic" panose="020B0600070205080204" pitchFamily="34" charset="-128"/>
                <a:sym typeface="Symbol" panose="05050102010706020507" pitchFamily="18" charset="2"/>
              </a:rPr>
              <a:t>0</a:t>
            </a:r>
            <a:r>
              <a:rPr lang="en-US" altLang="ja-JP" sz="2800" i="1" smtClean="0">
                <a:latin typeface="VNI-Times" pitchFamily="2" charset="0"/>
                <a:ea typeface="MS PGothic" panose="020B0600070205080204" pitchFamily="34" charset="-128"/>
              </a:rPr>
              <a:t> (kieåm ñònh moät phía)</a:t>
            </a: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q"/>
            </a:pPr>
            <a:r>
              <a:rPr lang="en-US" altLang="ja-JP" sz="2800" smtClean="0">
                <a:latin typeface="VNI-Times" pitchFamily="2" charset="0"/>
                <a:ea typeface="MS PGothic" panose="020B0600070205080204" pitchFamily="34" charset="-128"/>
              </a:rPr>
              <a:t>Ñoái thuyeát H</a:t>
            </a:r>
            <a:r>
              <a:rPr lang="en-US" altLang="ja-JP" sz="2800" baseline="-25000" smtClean="0">
                <a:latin typeface="VNI-Times" pitchFamily="2" charset="0"/>
                <a:ea typeface="MS PGothic" panose="020B0600070205080204" pitchFamily="34" charset="-128"/>
              </a:rPr>
              <a:t>1</a:t>
            </a:r>
            <a:r>
              <a:rPr lang="en-US" altLang="ja-JP" sz="2800" smtClean="0">
                <a:latin typeface="VNI-Times" pitchFamily="2" charset="0"/>
                <a:ea typeface="MS PGothic" panose="020B0600070205080204" pitchFamily="34" charset="-128"/>
              </a:rPr>
              <a:t>: (The alternative Hypothesis) </a:t>
            </a:r>
            <a:endParaRPr lang="en-US" altLang="vi-VN" sz="2800" smtClean="0">
              <a:latin typeface="VNI-Times" pitchFamily="2" charset="0"/>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Kiểm ñịnh hai phía (Two-tailed test)</a:t>
            </a:r>
          </a:p>
          <a:p>
            <a:pPr marL="533400" lvl="1" indent="-419100" eaLnBrk="1" hangingPunct="1">
              <a:lnSpc>
                <a:spcPct val="110000"/>
              </a:lnSpc>
              <a:buFont typeface="Wingdings" panose="05000000000000000000" pitchFamily="2" charset="2"/>
              <a:buChar char="§"/>
            </a:pPr>
            <a:endParaRPr lang="en-US" altLang="ja-JP"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endParaRPr lang="en-US" altLang="ja-JP"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Kiểm ñịnh một phía (One-tailed test)</a:t>
            </a:r>
            <a:endParaRPr lang="en-US" altLang="vi-VN" sz="2800" smtClean="0">
              <a:latin typeface="VNI-Times" pitchFamily="2" charset="0"/>
              <a:ea typeface="MS PGothic" panose="020B0600070205080204" pitchFamily="34" charset="-128"/>
            </a:endParaRPr>
          </a:p>
        </p:txBody>
      </p:sp>
      <p:sp>
        <p:nvSpPr>
          <p:cNvPr id="18439"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18434" name="Object 4"/>
          <p:cNvGraphicFramePr>
            <a:graphicFrameLocks noChangeAspect="1"/>
          </p:cNvGraphicFramePr>
          <p:nvPr/>
        </p:nvGraphicFramePr>
        <p:xfrm>
          <a:off x="1644650" y="4189413"/>
          <a:ext cx="1816100" cy="1144587"/>
        </p:xfrm>
        <a:graphic>
          <a:graphicData uri="http://schemas.openxmlformats.org/presentationml/2006/ole">
            <mc:AlternateContent xmlns:mc="http://schemas.openxmlformats.org/markup-compatibility/2006">
              <mc:Choice xmlns:v="urn:schemas-microsoft-com:vml" Requires="v">
                <p:oleObj spid="_x0000_s18449" name="Equation" r:id="rId3" imgW="774364" imgH="482391" progId="Equation.DSMT4">
                  <p:embed/>
                </p:oleObj>
              </mc:Choice>
              <mc:Fallback>
                <p:oleObj name="Equation" r:id="rId3" imgW="774364" imgH="482391"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50" y="4189413"/>
                        <a:ext cx="18161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Rectangle 7"/>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18435" name="Object 6"/>
          <p:cNvGraphicFramePr>
            <a:graphicFrameLocks noChangeAspect="1"/>
          </p:cNvGraphicFramePr>
          <p:nvPr/>
        </p:nvGraphicFramePr>
        <p:xfrm>
          <a:off x="1600200" y="5654675"/>
          <a:ext cx="1752600" cy="1050925"/>
        </p:xfrm>
        <a:graphic>
          <a:graphicData uri="http://schemas.openxmlformats.org/presentationml/2006/ole">
            <mc:AlternateContent xmlns:mc="http://schemas.openxmlformats.org/markup-compatibility/2006">
              <mc:Choice xmlns:v="urn:schemas-microsoft-com:vml" Requires="v">
                <p:oleObj spid="_x0000_s18450" name="Equation" r:id="rId5" imgW="812447" imgH="482391" progId="Equation.DSMT4">
                  <p:embed/>
                </p:oleObj>
              </mc:Choice>
              <mc:Fallback>
                <p:oleObj name="Equation" r:id="rId5" imgW="812447" imgH="482391"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5654675"/>
                        <a:ext cx="17526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Rectangle 9"/>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18436" name="Object 8"/>
          <p:cNvGraphicFramePr>
            <a:graphicFrameLocks noChangeAspect="1"/>
          </p:cNvGraphicFramePr>
          <p:nvPr/>
        </p:nvGraphicFramePr>
        <p:xfrm>
          <a:off x="3962400" y="5576888"/>
          <a:ext cx="1752600" cy="1052512"/>
        </p:xfrm>
        <a:graphic>
          <a:graphicData uri="http://schemas.openxmlformats.org/presentationml/2006/ole">
            <mc:AlternateContent xmlns:mc="http://schemas.openxmlformats.org/markup-compatibility/2006">
              <mc:Choice xmlns:v="urn:schemas-microsoft-com:vml" Requires="v">
                <p:oleObj spid="_x0000_s18451" name="Equation" r:id="rId7" imgW="812447" imgH="482391" progId="Equation.DSMT4">
                  <p:embed/>
                </p:oleObj>
              </mc:Choice>
              <mc:Fallback>
                <p:oleObj name="Equation" r:id="rId7" imgW="812447" imgH="482391"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576888"/>
                        <a:ext cx="17526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891D9962-E406-4576-9630-54394D6B64A2}" type="slidenum">
              <a:rPr lang="en-US" altLang="vi-VN" sz="1000">
                <a:latin typeface="Tahoma" panose="020B0604030504040204" pitchFamily="34" charset="0"/>
              </a:rPr>
              <a:pPr eaLnBrk="1" hangingPunct="1"/>
              <a:t>32</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1219200" y="1524000"/>
            <a:ext cx="3733800" cy="609600"/>
          </a:xfrm>
          <a:prstGeom prst="rect">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60" name="Freeform 3"/>
          <p:cNvSpPr>
            <a:spLocks/>
          </p:cNvSpPr>
          <p:nvPr/>
        </p:nvSpPr>
        <p:spPr bwMode="auto">
          <a:xfrm flipH="1">
            <a:off x="6096000" y="5638800"/>
            <a:ext cx="914400" cy="455613"/>
          </a:xfrm>
          <a:custGeom>
            <a:avLst/>
            <a:gdLst>
              <a:gd name="T0" fmla="*/ 0 w 574"/>
              <a:gd name="T1" fmla="*/ 2147483647 h 287"/>
              <a:gd name="T2" fmla="*/ 2147483647 w 574"/>
              <a:gd name="T3" fmla="*/ 2147483647 h 287"/>
              <a:gd name="T4" fmla="*/ 2147483647 w 574"/>
              <a:gd name="T5" fmla="*/ 2147483647 h 287"/>
              <a:gd name="T6" fmla="*/ 2147483647 w 574"/>
              <a:gd name="T7" fmla="*/ 2147483647 h 287"/>
              <a:gd name="T8" fmla="*/ 2147483647 w 574"/>
              <a:gd name="T9" fmla="*/ 2147483647 h 287"/>
              <a:gd name="T10" fmla="*/ 2147483647 w 574"/>
              <a:gd name="T11" fmla="*/ 0 h 287"/>
              <a:gd name="T12" fmla="*/ 2147483647 w 574"/>
              <a:gd name="T13" fmla="*/ 2147483647 h 287"/>
              <a:gd name="T14" fmla="*/ 0 w 574"/>
              <a:gd name="T15" fmla="*/ 2147483647 h 287"/>
              <a:gd name="T16" fmla="*/ 0 w 574"/>
              <a:gd name="T17" fmla="*/ 2147483647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4"/>
              <a:gd name="T28" fmla="*/ 0 h 287"/>
              <a:gd name="T29" fmla="*/ 574 w 574"/>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4" h="287">
                <a:moveTo>
                  <a:pt x="0" y="282"/>
                </a:moveTo>
                <a:lnTo>
                  <a:pt x="48" y="240"/>
                </a:lnTo>
                <a:lnTo>
                  <a:pt x="246" y="207"/>
                </a:lnTo>
                <a:lnTo>
                  <a:pt x="345" y="174"/>
                </a:lnTo>
                <a:lnTo>
                  <a:pt x="456" y="105"/>
                </a:lnTo>
                <a:lnTo>
                  <a:pt x="574" y="0"/>
                </a:lnTo>
                <a:lnTo>
                  <a:pt x="574" y="287"/>
                </a:lnTo>
                <a:lnTo>
                  <a:pt x="0" y="287"/>
                </a:lnTo>
                <a:lnTo>
                  <a:pt x="0" y="282"/>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61" name="Rectangle 4"/>
          <p:cNvSpPr>
            <a:spLocks noGrp="1" noChangeArrowheads="1"/>
          </p:cNvSpPr>
          <p:nvPr>
            <p:ph type="title"/>
          </p:nvPr>
        </p:nvSpPr>
        <p:spPr>
          <a:xfrm>
            <a:off x="990600" y="304800"/>
            <a:ext cx="7793038" cy="990600"/>
          </a:xfrm>
        </p:spPr>
        <p:txBody>
          <a:bodyPr/>
          <a:lstStyle/>
          <a:p>
            <a:pPr eaLnBrk="1" hangingPunct="1">
              <a:lnSpc>
                <a:spcPct val="80000"/>
              </a:lnSpc>
            </a:pPr>
            <a:r>
              <a:rPr lang="en-US" altLang="vi-VN" smtClean="0"/>
              <a:t>Mức ý nghĩa và Miền bác bỏ</a:t>
            </a:r>
          </a:p>
        </p:txBody>
      </p:sp>
      <p:sp>
        <p:nvSpPr>
          <p:cNvPr id="19462" name="Freeform 5"/>
          <p:cNvSpPr>
            <a:spLocks/>
          </p:cNvSpPr>
          <p:nvPr/>
        </p:nvSpPr>
        <p:spPr bwMode="auto">
          <a:xfrm>
            <a:off x="3962400" y="2590800"/>
            <a:ext cx="911225" cy="455613"/>
          </a:xfrm>
          <a:custGeom>
            <a:avLst/>
            <a:gdLst>
              <a:gd name="T0" fmla="*/ 0 w 574"/>
              <a:gd name="T1" fmla="*/ 2147483647 h 287"/>
              <a:gd name="T2" fmla="*/ 2147483647 w 574"/>
              <a:gd name="T3" fmla="*/ 2147483647 h 287"/>
              <a:gd name="T4" fmla="*/ 2147483647 w 574"/>
              <a:gd name="T5" fmla="*/ 2147483647 h 287"/>
              <a:gd name="T6" fmla="*/ 2147483647 w 574"/>
              <a:gd name="T7" fmla="*/ 2147483647 h 287"/>
              <a:gd name="T8" fmla="*/ 2147483647 w 574"/>
              <a:gd name="T9" fmla="*/ 2147483647 h 287"/>
              <a:gd name="T10" fmla="*/ 2147483647 w 574"/>
              <a:gd name="T11" fmla="*/ 0 h 287"/>
              <a:gd name="T12" fmla="*/ 2147483647 w 574"/>
              <a:gd name="T13" fmla="*/ 2147483647 h 287"/>
              <a:gd name="T14" fmla="*/ 0 w 574"/>
              <a:gd name="T15" fmla="*/ 2147483647 h 287"/>
              <a:gd name="T16" fmla="*/ 0 w 574"/>
              <a:gd name="T17" fmla="*/ 2147483647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4"/>
              <a:gd name="T28" fmla="*/ 0 h 287"/>
              <a:gd name="T29" fmla="*/ 574 w 574"/>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4" h="287">
                <a:moveTo>
                  <a:pt x="0" y="282"/>
                </a:moveTo>
                <a:lnTo>
                  <a:pt x="48" y="240"/>
                </a:lnTo>
                <a:lnTo>
                  <a:pt x="246" y="207"/>
                </a:lnTo>
                <a:lnTo>
                  <a:pt x="345" y="174"/>
                </a:lnTo>
                <a:lnTo>
                  <a:pt x="456" y="105"/>
                </a:lnTo>
                <a:lnTo>
                  <a:pt x="574" y="0"/>
                </a:lnTo>
                <a:lnTo>
                  <a:pt x="574" y="287"/>
                </a:lnTo>
                <a:lnTo>
                  <a:pt x="0" y="287"/>
                </a:lnTo>
                <a:lnTo>
                  <a:pt x="0" y="282"/>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63" name="Freeform 6"/>
          <p:cNvSpPr>
            <a:spLocks/>
          </p:cNvSpPr>
          <p:nvPr/>
        </p:nvSpPr>
        <p:spPr bwMode="auto">
          <a:xfrm>
            <a:off x="4038600" y="2057400"/>
            <a:ext cx="1447800" cy="914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64" name="Freeform 7"/>
          <p:cNvSpPr>
            <a:spLocks/>
          </p:cNvSpPr>
          <p:nvPr/>
        </p:nvSpPr>
        <p:spPr bwMode="auto">
          <a:xfrm>
            <a:off x="5486400" y="2057400"/>
            <a:ext cx="1447800" cy="914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65" name="Rectangle 8"/>
          <p:cNvSpPr>
            <a:spLocks noChangeArrowheads="1"/>
          </p:cNvSpPr>
          <p:nvPr/>
        </p:nvSpPr>
        <p:spPr bwMode="auto">
          <a:xfrm>
            <a:off x="752475" y="2209800"/>
            <a:ext cx="20669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110000"/>
              </a:lnSpc>
              <a:spcBef>
                <a:spcPct val="50000"/>
              </a:spcBef>
              <a:buClrTx/>
              <a:buSzTx/>
              <a:buFontTx/>
              <a:buNone/>
            </a:pPr>
            <a:r>
              <a:rPr lang="en-US" altLang="vi-VN" sz="2800"/>
              <a:t>H</a:t>
            </a:r>
            <a:r>
              <a:rPr lang="en-US" altLang="vi-VN" sz="2800" baseline="-25000"/>
              <a:t>0</a:t>
            </a:r>
            <a:r>
              <a:rPr lang="en-US" altLang="vi-VN" sz="2800"/>
              <a:t>: </a:t>
            </a:r>
            <a:r>
              <a:rPr lang="el-GR" altLang="vi-VN" sz="2800">
                <a:cs typeface="Arial" panose="020B0604020202020204" pitchFamily="34" charset="0"/>
              </a:rPr>
              <a:t>μ</a:t>
            </a:r>
            <a:r>
              <a:rPr lang="en-US" altLang="vi-VN" sz="2800"/>
              <a:t> </a:t>
            </a:r>
            <a:r>
              <a:rPr lang="en-US" altLang="vi-VN" sz="2800">
                <a:cs typeface="Arial" panose="020B0604020202020204" pitchFamily="34" charset="0"/>
              </a:rPr>
              <a:t>≥</a:t>
            </a:r>
            <a:r>
              <a:rPr lang="en-US" altLang="vi-VN" sz="2800"/>
              <a:t> 3   H</a:t>
            </a:r>
            <a:r>
              <a:rPr lang="en-US" altLang="vi-VN" sz="2800" baseline="-25000"/>
              <a:t>1</a:t>
            </a:r>
            <a:r>
              <a:rPr lang="en-US" altLang="vi-VN" sz="2800"/>
              <a:t>: </a:t>
            </a:r>
            <a:r>
              <a:rPr lang="el-GR" altLang="vi-VN" sz="2800">
                <a:cs typeface="Arial" panose="020B0604020202020204" pitchFamily="34" charset="0"/>
              </a:rPr>
              <a:t>μ</a:t>
            </a:r>
            <a:r>
              <a:rPr lang="en-US" altLang="vi-VN" sz="2800"/>
              <a:t> &lt; 3</a:t>
            </a:r>
          </a:p>
        </p:txBody>
      </p:sp>
      <p:sp>
        <p:nvSpPr>
          <p:cNvPr id="19466" name="Line 9"/>
          <p:cNvSpPr>
            <a:spLocks noChangeShapeType="1"/>
          </p:cNvSpPr>
          <p:nvPr/>
        </p:nvSpPr>
        <p:spPr bwMode="auto">
          <a:xfrm>
            <a:off x="3962400" y="3048000"/>
            <a:ext cx="3048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vi-VN"/>
          </a:p>
        </p:txBody>
      </p:sp>
      <p:sp>
        <p:nvSpPr>
          <p:cNvPr id="19467" name="Rectangle 10"/>
          <p:cNvSpPr>
            <a:spLocks noChangeArrowheads="1"/>
          </p:cNvSpPr>
          <p:nvPr/>
        </p:nvSpPr>
        <p:spPr bwMode="auto">
          <a:xfrm>
            <a:off x="5334000" y="2971800"/>
            <a:ext cx="304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000" b="1"/>
              <a:t>0</a:t>
            </a:r>
          </a:p>
        </p:txBody>
      </p:sp>
      <p:sp>
        <p:nvSpPr>
          <p:cNvPr id="19468" name="Rectangle 11"/>
          <p:cNvSpPr>
            <a:spLocks noChangeArrowheads="1"/>
          </p:cNvSpPr>
          <p:nvPr/>
        </p:nvSpPr>
        <p:spPr bwMode="auto">
          <a:xfrm>
            <a:off x="762000" y="3581400"/>
            <a:ext cx="21431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110000"/>
              </a:lnSpc>
              <a:spcBef>
                <a:spcPct val="50000"/>
              </a:spcBef>
              <a:buClrTx/>
              <a:buSzTx/>
              <a:buFontTx/>
              <a:buNone/>
            </a:pPr>
            <a:r>
              <a:rPr lang="en-US" altLang="vi-VN" sz="2800"/>
              <a:t>H</a:t>
            </a:r>
            <a:r>
              <a:rPr lang="en-US" altLang="vi-VN" sz="2800" baseline="-25000"/>
              <a:t>0</a:t>
            </a:r>
            <a:r>
              <a:rPr lang="en-US" altLang="vi-VN" sz="2800"/>
              <a:t>: </a:t>
            </a:r>
            <a:r>
              <a:rPr lang="el-GR" altLang="vi-VN"/>
              <a:t>μ</a:t>
            </a:r>
            <a:r>
              <a:rPr lang="en-US" altLang="vi-VN" sz="2800"/>
              <a:t> </a:t>
            </a:r>
            <a:r>
              <a:rPr lang="en-US" altLang="vi-VN" sz="2800">
                <a:cs typeface="Arial" panose="020B0604020202020204" pitchFamily="34" charset="0"/>
              </a:rPr>
              <a:t>≤</a:t>
            </a:r>
            <a:r>
              <a:rPr lang="en-US" altLang="vi-VN" sz="2800"/>
              <a:t> 3  H</a:t>
            </a:r>
            <a:r>
              <a:rPr lang="en-US" altLang="vi-VN" sz="2800" baseline="-25000"/>
              <a:t>1</a:t>
            </a:r>
            <a:r>
              <a:rPr lang="en-US" altLang="vi-VN" sz="2800"/>
              <a:t>: </a:t>
            </a:r>
            <a:r>
              <a:rPr lang="el-GR" altLang="vi-VN"/>
              <a:t>μ</a:t>
            </a:r>
            <a:r>
              <a:rPr lang="en-US" altLang="vi-VN" sz="2800"/>
              <a:t> &gt; 3</a:t>
            </a:r>
          </a:p>
        </p:txBody>
      </p:sp>
      <p:sp>
        <p:nvSpPr>
          <p:cNvPr id="19469" name="Rectangle 12"/>
          <p:cNvSpPr>
            <a:spLocks noChangeArrowheads="1"/>
          </p:cNvSpPr>
          <p:nvPr/>
        </p:nvSpPr>
        <p:spPr bwMode="auto">
          <a:xfrm>
            <a:off x="762000" y="5029200"/>
            <a:ext cx="19145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110000"/>
              </a:lnSpc>
              <a:spcBef>
                <a:spcPct val="50000"/>
              </a:spcBef>
              <a:buClrTx/>
              <a:buSzTx/>
              <a:buFontTx/>
              <a:buNone/>
            </a:pPr>
            <a:r>
              <a:rPr lang="en-US" altLang="vi-VN" sz="2800"/>
              <a:t>H</a:t>
            </a:r>
            <a:r>
              <a:rPr lang="en-US" altLang="vi-VN" sz="2800" baseline="-25000"/>
              <a:t>0</a:t>
            </a:r>
            <a:r>
              <a:rPr lang="en-US" altLang="vi-VN" sz="2800"/>
              <a:t>: </a:t>
            </a:r>
            <a:r>
              <a:rPr lang="el-GR" altLang="vi-VN"/>
              <a:t>μ</a:t>
            </a:r>
            <a:r>
              <a:rPr lang="en-US" altLang="vi-VN" sz="2800"/>
              <a:t> = 3    H</a:t>
            </a:r>
            <a:r>
              <a:rPr lang="en-US" altLang="vi-VN" sz="2800" baseline="-25000"/>
              <a:t>1</a:t>
            </a:r>
            <a:r>
              <a:rPr lang="en-US" altLang="vi-VN" sz="2800"/>
              <a:t>: </a:t>
            </a:r>
            <a:r>
              <a:rPr lang="el-GR" altLang="vi-VN"/>
              <a:t>μ</a:t>
            </a:r>
            <a:r>
              <a:rPr lang="en-US" altLang="vi-VN" sz="2800"/>
              <a:t> </a:t>
            </a:r>
            <a:r>
              <a:rPr lang="en-US" altLang="vi-VN" sz="2800">
                <a:cs typeface="Arial" panose="020B0604020202020204" pitchFamily="34" charset="0"/>
              </a:rPr>
              <a:t>≠</a:t>
            </a:r>
            <a:r>
              <a:rPr lang="en-US" altLang="vi-VN" sz="2800"/>
              <a:t> 3</a:t>
            </a:r>
          </a:p>
        </p:txBody>
      </p:sp>
      <p:sp>
        <p:nvSpPr>
          <p:cNvPr id="19470" name="Line 13"/>
          <p:cNvSpPr>
            <a:spLocks noChangeShapeType="1"/>
          </p:cNvSpPr>
          <p:nvPr/>
        </p:nvSpPr>
        <p:spPr bwMode="auto">
          <a:xfrm>
            <a:off x="3962400" y="2590800"/>
            <a:ext cx="609600" cy="381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vi-VN"/>
          </a:p>
        </p:txBody>
      </p:sp>
      <p:sp>
        <p:nvSpPr>
          <p:cNvPr id="19471" name="Rectangle 14"/>
          <p:cNvSpPr>
            <a:spLocks noChangeArrowheads="1"/>
          </p:cNvSpPr>
          <p:nvPr/>
        </p:nvSpPr>
        <p:spPr bwMode="auto">
          <a:xfrm flipH="1">
            <a:off x="3581400" y="2209800"/>
            <a:ext cx="5302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b="1" i="1">
                <a:latin typeface="Symbol" panose="05050102010706020507" pitchFamily="18" charset="2"/>
              </a:rPr>
              <a:t>a</a:t>
            </a:r>
          </a:p>
        </p:txBody>
      </p:sp>
      <p:sp>
        <p:nvSpPr>
          <p:cNvPr id="19472" name="Rectangle 15"/>
          <p:cNvSpPr>
            <a:spLocks noChangeArrowheads="1"/>
          </p:cNvSpPr>
          <p:nvPr/>
        </p:nvSpPr>
        <p:spPr bwMode="auto">
          <a:xfrm>
            <a:off x="6858000" y="3657600"/>
            <a:ext cx="3857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b="1" i="1">
                <a:latin typeface="Symbol" panose="05050102010706020507" pitchFamily="18" charset="2"/>
              </a:rPr>
              <a:t>a</a:t>
            </a:r>
          </a:p>
        </p:txBody>
      </p:sp>
      <p:sp>
        <p:nvSpPr>
          <p:cNvPr id="19473" name="Rectangle 16"/>
          <p:cNvSpPr>
            <a:spLocks noChangeArrowheads="1"/>
          </p:cNvSpPr>
          <p:nvPr/>
        </p:nvSpPr>
        <p:spPr bwMode="auto">
          <a:xfrm>
            <a:off x="6934200" y="5181600"/>
            <a:ext cx="690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a:t> /2</a:t>
            </a:r>
          </a:p>
        </p:txBody>
      </p:sp>
      <p:sp>
        <p:nvSpPr>
          <p:cNvPr id="19474" name="Freeform 17"/>
          <p:cNvSpPr>
            <a:spLocks/>
          </p:cNvSpPr>
          <p:nvPr/>
        </p:nvSpPr>
        <p:spPr bwMode="auto">
          <a:xfrm>
            <a:off x="4724400" y="2895600"/>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75" name="Rectangle 18"/>
          <p:cNvSpPr>
            <a:spLocks noChangeArrowheads="1"/>
          </p:cNvSpPr>
          <p:nvPr/>
        </p:nvSpPr>
        <p:spPr bwMode="auto">
          <a:xfrm>
            <a:off x="6705600" y="1676400"/>
            <a:ext cx="2286000" cy="458788"/>
          </a:xfrm>
          <a:prstGeom prst="rect">
            <a:avLst/>
          </a:prstGeom>
          <a:solidFill>
            <a:srgbClr val="C3D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b="1">
                <a:latin typeface="Times New Roman" panose="02020603050405020304" pitchFamily="18" charset="0"/>
              </a:rPr>
              <a:t>     </a:t>
            </a:r>
            <a:r>
              <a:rPr lang="en-US" altLang="vi-VN" sz="2000" b="1"/>
              <a:t>Giá trị tới hạn</a:t>
            </a:r>
          </a:p>
        </p:txBody>
      </p:sp>
      <p:sp>
        <p:nvSpPr>
          <p:cNvPr id="19476" name="Freeform 19"/>
          <p:cNvSpPr>
            <a:spLocks/>
          </p:cNvSpPr>
          <p:nvPr/>
        </p:nvSpPr>
        <p:spPr bwMode="auto">
          <a:xfrm>
            <a:off x="6781800" y="1752600"/>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77" name="Rectangle 20"/>
          <p:cNvSpPr>
            <a:spLocks noChangeArrowheads="1"/>
          </p:cNvSpPr>
          <p:nvPr/>
        </p:nvSpPr>
        <p:spPr bwMode="auto">
          <a:xfrm>
            <a:off x="2286000" y="3048000"/>
            <a:ext cx="182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1600"/>
              <a:t>Lower-tailed test</a:t>
            </a:r>
          </a:p>
        </p:txBody>
      </p:sp>
      <p:sp>
        <p:nvSpPr>
          <p:cNvPr id="19478" name="Line 21"/>
          <p:cNvSpPr>
            <a:spLocks noChangeShapeType="1"/>
          </p:cNvSpPr>
          <p:nvPr/>
        </p:nvSpPr>
        <p:spPr bwMode="auto">
          <a:xfrm>
            <a:off x="5486400" y="2057400"/>
            <a:ext cx="0" cy="990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19479" name="Rectangle 22"/>
          <p:cNvSpPr>
            <a:spLocks noChangeArrowheads="1"/>
          </p:cNvSpPr>
          <p:nvPr/>
        </p:nvSpPr>
        <p:spPr bwMode="auto">
          <a:xfrm>
            <a:off x="1563688" y="1600200"/>
            <a:ext cx="2246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0"/>
              </a:spcBef>
              <a:buClrTx/>
              <a:buSzTx/>
              <a:buFontTx/>
              <a:buNone/>
            </a:pPr>
            <a:r>
              <a:rPr lang="en-US" altLang="vi-VN"/>
              <a:t>Mức ý nghĩa = </a:t>
            </a:r>
          </a:p>
        </p:txBody>
      </p:sp>
      <p:sp>
        <p:nvSpPr>
          <p:cNvPr id="19480" name="Rectangle 23"/>
          <p:cNvSpPr>
            <a:spLocks noChangeArrowheads="1"/>
          </p:cNvSpPr>
          <p:nvPr/>
        </p:nvSpPr>
        <p:spPr bwMode="auto">
          <a:xfrm flipH="1">
            <a:off x="3810000" y="1541463"/>
            <a:ext cx="5302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b="1" i="1">
                <a:latin typeface="Symbol" panose="05050102010706020507" pitchFamily="18" charset="2"/>
              </a:rPr>
              <a:t>a</a:t>
            </a:r>
          </a:p>
        </p:txBody>
      </p:sp>
      <p:sp>
        <p:nvSpPr>
          <p:cNvPr id="19481" name="Freeform 24"/>
          <p:cNvSpPr>
            <a:spLocks/>
          </p:cNvSpPr>
          <p:nvPr/>
        </p:nvSpPr>
        <p:spPr bwMode="auto">
          <a:xfrm flipH="1">
            <a:off x="6096000" y="4114800"/>
            <a:ext cx="917575" cy="455613"/>
          </a:xfrm>
          <a:custGeom>
            <a:avLst/>
            <a:gdLst>
              <a:gd name="T0" fmla="*/ 0 w 574"/>
              <a:gd name="T1" fmla="*/ 2147483647 h 287"/>
              <a:gd name="T2" fmla="*/ 2147483647 w 574"/>
              <a:gd name="T3" fmla="*/ 2147483647 h 287"/>
              <a:gd name="T4" fmla="*/ 2147483647 w 574"/>
              <a:gd name="T5" fmla="*/ 2147483647 h 287"/>
              <a:gd name="T6" fmla="*/ 2147483647 w 574"/>
              <a:gd name="T7" fmla="*/ 2147483647 h 287"/>
              <a:gd name="T8" fmla="*/ 2147483647 w 574"/>
              <a:gd name="T9" fmla="*/ 2147483647 h 287"/>
              <a:gd name="T10" fmla="*/ 2147483647 w 574"/>
              <a:gd name="T11" fmla="*/ 0 h 287"/>
              <a:gd name="T12" fmla="*/ 2147483647 w 574"/>
              <a:gd name="T13" fmla="*/ 2147483647 h 287"/>
              <a:gd name="T14" fmla="*/ 0 w 574"/>
              <a:gd name="T15" fmla="*/ 2147483647 h 287"/>
              <a:gd name="T16" fmla="*/ 0 w 574"/>
              <a:gd name="T17" fmla="*/ 2147483647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4"/>
              <a:gd name="T28" fmla="*/ 0 h 287"/>
              <a:gd name="T29" fmla="*/ 574 w 574"/>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4" h="287">
                <a:moveTo>
                  <a:pt x="0" y="282"/>
                </a:moveTo>
                <a:lnTo>
                  <a:pt x="48" y="240"/>
                </a:lnTo>
                <a:lnTo>
                  <a:pt x="246" y="207"/>
                </a:lnTo>
                <a:lnTo>
                  <a:pt x="345" y="174"/>
                </a:lnTo>
                <a:lnTo>
                  <a:pt x="456" y="105"/>
                </a:lnTo>
                <a:lnTo>
                  <a:pt x="574" y="0"/>
                </a:lnTo>
                <a:lnTo>
                  <a:pt x="574" y="287"/>
                </a:lnTo>
                <a:lnTo>
                  <a:pt x="0" y="287"/>
                </a:lnTo>
                <a:lnTo>
                  <a:pt x="0" y="282"/>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82" name="Freeform 25"/>
          <p:cNvSpPr>
            <a:spLocks/>
          </p:cNvSpPr>
          <p:nvPr/>
        </p:nvSpPr>
        <p:spPr bwMode="auto">
          <a:xfrm>
            <a:off x="4038600" y="3581400"/>
            <a:ext cx="1447800" cy="914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83" name="Freeform 26"/>
          <p:cNvSpPr>
            <a:spLocks/>
          </p:cNvSpPr>
          <p:nvPr/>
        </p:nvSpPr>
        <p:spPr bwMode="auto">
          <a:xfrm>
            <a:off x="5486400" y="3581400"/>
            <a:ext cx="1447800" cy="914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84" name="Line 27"/>
          <p:cNvSpPr>
            <a:spLocks noChangeShapeType="1"/>
          </p:cNvSpPr>
          <p:nvPr/>
        </p:nvSpPr>
        <p:spPr bwMode="auto">
          <a:xfrm>
            <a:off x="3962400" y="4572000"/>
            <a:ext cx="3048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vi-VN"/>
          </a:p>
        </p:txBody>
      </p:sp>
      <p:sp>
        <p:nvSpPr>
          <p:cNvPr id="19485" name="Rectangle 28"/>
          <p:cNvSpPr>
            <a:spLocks noChangeArrowheads="1"/>
          </p:cNvSpPr>
          <p:nvPr/>
        </p:nvSpPr>
        <p:spPr bwMode="auto">
          <a:xfrm>
            <a:off x="5334000" y="4495800"/>
            <a:ext cx="304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000" b="1"/>
              <a:t>0</a:t>
            </a:r>
          </a:p>
        </p:txBody>
      </p:sp>
      <p:sp>
        <p:nvSpPr>
          <p:cNvPr id="19486" name="Freeform 29"/>
          <p:cNvSpPr>
            <a:spLocks/>
          </p:cNvSpPr>
          <p:nvPr/>
        </p:nvSpPr>
        <p:spPr bwMode="auto">
          <a:xfrm>
            <a:off x="5943600" y="4419600"/>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87" name="Line 30"/>
          <p:cNvSpPr>
            <a:spLocks noChangeShapeType="1"/>
          </p:cNvSpPr>
          <p:nvPr/>
        </p:nvSpPr>
        <p:spPr bwMode="auto">
          <a:xfrm>
            <a:off x="5486400" y="3581400"/>
            <a:ext cx="0" cy="990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19488" name="Freeform 31"/>
          <p:cNvSpPr>
            <a:spLocks/>
          </p:cNvSpPr>
          <p:nvPr/>
        </p:nvSpPr>
        <p:spPr bwMode="auto">
          <a:xfrm>
            <a:off x="3962400" y="5638800"/>
            <a:ext cx="911225" cy="455613"/>
          </a:xfrm>
          <a:custGeom>
            <a:avLst/>
            <a:gdLst>
              <a:gd name="T0" fmla="*/ 0 w 574"/>
              <a:gd name="T1" fmla="*/ 2147483647 h 287"/>
              <a:gd name="T2" fmla="*/ 2147483647 w 574"/>
              <a:gd name="T3" fmla="*/ 2147483647 h 287"/>
              <a:gd name="T4" fmla="*/ 2147483647 w 574"/>
              <a:gd name="T5" fmla="*/ 2147483647 h 287"/>
              <a:gd name="T6" fmla="*/ 2147483647 w 574"/>
              <a:gd name="T7" fmla="*/ 2147483647 h 287"/>
              <a:gd name="T8" fmla="*/ 2147483647 w 574"/>
              <a:gd name="T9" fmla="*/ 2147483647 h 287"/>
              <a:gd name="T10" fmla="*/ 2147483647 w 574"/>
              <a:gd name="T11" fmla="*/ 0 h 287"/>
              <a:gd name="T12" fmla="*/ 2147483647 w 574"/>
              <a:gd name="T13" fmla="*/ 2147483647 h 287"/>
              <a:gd name="T14" fmla="*/ 0 w 574"/>
              <a:gd name="T15" fmla="*/ 2147483647 h 287"/>
              <a:gd name="T16" fmla="*/ 0 w 574"/>
              <a:gd name="T17" fmla="*/ 2147483647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4"/>
              <a:gd name="T28" fmla="*/ 0 h 287"/>
              <a:gd name="T29" fmla="*/ 574 w 574"/>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4" h="287">
                <a:moveTo>
                  <a:pt x="0" y="282"/>
                </a:moveTo>
                <a:lnTo>
                  <a:pt x="48" y="240"/>
                </a:lnTo>
                <a:lnTo>
                  <a:pt x="246" y="207"/>
                </a:lnTo>
                <a:lnTo>
                  <a:pt x="345" y="174"/>
                </a:lnTo>
                <a:lnTo>
                  <a:pt x="456" y="105"/>
                </a:lnTo>
                <a:lnTo>
                  <a:pt x="574" y="0"/>
                </a:lnTo>
                <a:lnTo>
                  <a:pt x="574" y="287"/>
                </a:lnTo>
                <a:lnTo>
                  <a:pt x="0" y="287"/>
                </a:lnTo>
                <a:lnTo>
                  <a:pt x="0" y="282"/>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89" name="Freeform 32"/>
          <p:cNvSpPr>
            <a:spLocks/>
          </p:cNvSpPr>
          <p:nvPr/>
        </p:nvSpPr>
        <p:spPr bwMode="auto">
          <a:xfrm>
            <a:off x="4038600" y="5105400"/>
            <a:ext cx="1447800" cy="914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90" name="Freeform 33"/>
          <p:cNvSpPr>
            <a:spLocks/>
          </p:cNvSpPr>
          <p:nvPr/>
        </p:nvSpPr>
        <p:spPr bwMode="auto">
          <a:xfrm>
            <a:off x="5486400" y="5105400"/>
            <a:ext cx="1447800" cy="914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91" name="Line 34"/>
          <p:cNvSpPr>
            <a:spLocks noChangeShapeType="1"/>
          </p:cNvSpPr>
          <p:nvPr/>
        </p:nvSpPr>
        <p:spPr bwMode="auto">
          <a:xfrm>
            <a:off x="3962400" y="6096000"/>
            <a:ext cx="3048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vi-VN"/>
          </a:p>
        </p:txBody>
      </p:sp>
      <p:sp>
        <p:nvSpPr>
          <p:cNvPr id="19492" name="Rectangle 35"/>
          <p:cNvSpPr>
            <a:spLocks noChangeArrowheads="1"/>
          </p:cNvSpPr>
          <p:nvPr/>
        </p:nvSpPr>
        <p:spPr bwMode="auto">
          <a:xfrm>
            <a:off x="5334000" y="6019800"/>
            <a:ext cx="304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000" b="1"/>
              <a:t>0</a:t>
            </a:r>
          </a:p>
        </p:txBody>
      </p:sp>
      <p:sp>
        <p:nvSpPr>
          <p:cNvPr id="19493" name="Freeform 36"/>
          <p:cNvSpPr>
            <a:spLocks/>
          </p:cNvSpPr>
          <p:nvPr/>
        </p:nvSpPr>
        <p:spPr bwMode="auto">
          <a:xfrm>
            <a:off x="4724400" y="5943600"/>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94" name="Line 37"/>
          <p:cNvSpPr>
            <a:spLocks noChangeShapeType="1"/>
          </p:cNvSpPr>
          <p:nvPr/>
        </p:nvSpPr>
        <p:spPr bwMode="auto">
          <a:xfrm>
            <a:off x="5486400" y="5105400"/>
            <a:ext cx="0" cy="990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19495" name="Freeform 38"/>
          <p:cNvSpPr>
            <a:spLocks/>
          </p:cNvSpPr>
          <p:nvPr/>
        </p:nvSpPr>
        <p:spPr bwMode="auto">
          <a:xfrm>
            <a:off x="5943600" y="5943600"/>
            <a:ext cx="306388" cy="306388"/>
          </a:xfrm>
          <a:custGeom>
            <a:avLst/>
            <a:gdLst>
              <a:gd name="T0" fmla="*/ 2147483647 w 193"/>
              <a:gd name="T1" fmla="*/ 2147483647 h 193"/>
              <a:gd name="T2" fmla="*/ 2147483647 w 193"/>
              <a:gd name="T3" fmla="*/ 2147483647 h 193"/>
              <a:gd name="T4" fmla="*/ 2147483647 w 193"/>
              <a:gd name="T5" fmla="*/ 0 h 193"/>
              <a:gd name="T6" fmla="*/ 2147483647 w 193"/>
              <a:gd name="T7" fmla="*/ 2147483647 h 193"/>
              <a:gd name="T8" fmla="*/ 0 w 193"/>
              <a:gd name="T9" fmla="*/ 2147483647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3"/>
              <a:gd name="T29" fmla="*/ 193 w 19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3">
                <a:moveTo>
                  <a:pt x="192" y="96"/>
                </a:moveTo>
                <a:lnTo>
                  <a:pt x="113" y="79"/>
                </a:lnTo>
                <a:lnTo>
                  <a:pt x="96" y="0"/>
                </a:lnTo>
                <a:lnTo>
                  <a:pt x="79" y="79"/>
                </a:lnTo>
                <a:lnTo>
                  <a:pt x="0" y="96"/>
                </a:lnTo>
                <a:lnTo>
                  <a:pt x="79" y="113"/>
                </a:lnTo>
                <a:lnTo>
                  <a:pt x="96" y="192"/>
                </a:lnTo>
                <a:lnTo>
                  <a:pt x="113" y="113"/>
                </a:lnTo>
                <a:lnTo>
                  <a:pt x="192" y="96"/>
                </a:lnTo>
              </a:path>
            </a:pathLst>
          </a:custGeom>
          <a:solidFill>
            <a:srgbClr val="F8F800"/>
          </a:solidFill>
          <a:ln w="12700" cap="rnd">
            <a:solidFill>
              <a:schemeClr val="tx1"/>
            </a:solidFill>
            <a:round/>
            <a:headEnd type="none" w="sm" len="sm"/>
            <a:tailEnd type="none" w="sm" len="sm"/>
          </a:ln>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19496" name="Rectangle 39"/>
          <p:cNvSpPr>
            <a:spLocks noChangeArrowheads="1"/>
          </p:cNvSpPr>
          <p:nvPr/>
        </p:nvSpPr>
        <p:spPr bwMode="auto">
          <a:xfrm>
            <a:off x="6786563" y="5105400"/>
            <a:ext cx="3857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b="1" i="1">
                <a:latin typeface="Symbol" panose="05050102010706020507" pitchFamily="18" charset="2"/>
              </a:rPr>
              <a:t>a</a:t>
            </a:r>
          </a:p>
        </p:txBody>
      </p:sp>
      <p:sp>
        <p:nvSpPr>
          <p:cNvPr id="19497" name="Line 40"/>
          <p:cNvSpPr>
            <a:spLocks noChangeShapeType="1"/>
          </p:cNvSpPr>
          <p:nvPr/>
        </p:nvSpPr>
        <p:spPr bwMode="auto">
          <a:xfrm flipH="1">
            <a:off x="6324600" y="4038600"/>
            <a:ext cx="609600" cy="381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vi-VN"/>
          </a:p>
        </p:txBody>
      </p:sp>
      <p:sp>
        <p:nvSpPr>
          <p:cNvPr id="19498" name="Rectangle 41"/>
          <p:cNvSpPr>
            <a:spLocks noChangeArrowheads="1"/>
          </p:cNvSpPr>
          <p:nvPr/>
        </p:nvSpPr>
        <p:spPr bwMode="auto">
          <a:xfrm>
            <a:off x="3733800" y="5181600"/>
            <a:ext cx="690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a:t> /2</a:t>
            </a:r>
          </a:p>
        </p:txBody>
      </p:sp>
      <p:sp>
        <p:nvSpPr>
          <p:cNvPr id="19499" name="Rectangle 42"/>
          <p:cNvSpPr>
            <a:spLocks noChangeArrowheads="1"/>
          </p:cNvSpPr>
          <p:nvPr/>
        </p:nvSpPr>
        <p:spPr bwMode="auto">
          <a:xfrm>
            <a:off x="3586163" y="5105400"/>
            <a:ext cx="3857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b="1" i="1">
                <a:latin typeface="Symbol" panose="05050102010706020507" pitchFamily="18" charset="2"/>
              </a:rPr>
              <a:t>a</a:t>
            </a:r>
          </a:p>
        </p:txBody>
      </p:sp>
      <p:sp>
        <p:nvSpPr>
          <p:cNvPr id="19500" name="Line 43"/>
          <p:cNvSpPr>
            <a:spLocks noChangeShapeType="1"/>
          </p:cNvSpPr>
          <p:nvPr/>
        </p:nvSpPr>
        <p:spPr bwMode="auto">
          <a:xfrm>
            <a:off x="4267200" y="5638800"/>
            <a:ext cx="381000" cy="3048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vi-VN"/>
          </a:p>
        </p:txBody>
      </p:sp>
      <p:sp>
        <p:nvSpPr>
          <p:cNvPr id="19501" name="Line 44"/>
          <p:cNvSpPr>
            <a:spLocks noChangeShapeType="1"/>
          </p:cNvSpPr>
          <p:nvPr/>
        </p:nvSpPr>
        <p:spPr bwMode="auto">
          <a:xfrm flipH="1">
            <a:off x="6324600" y="5562600"/>
            <a:ext cx="533400" cy="381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vi-VN"/>
          </a:p>
        </p:txBody>
      </p:sp>
      <p:sp>
        <p:nvSpPr>
          <p:cNvPr id="19502" name="Line 45"/>
          <p:cNvSpPr>
            <a:spLocks noChangeShapeType="1"/>
          </p:cNvSpPr>
          <p:nvPr/>
        </p:nvSpPr>
        <p:spPr bwMode="auto">
          <a:xfrm>
            <a:off x="304800" y="3429000"/>
            <a:ext cx="6858000" cy="0"/>
          </a:xfrm>
          <a:prstGeom prst="line">
            <a:avLst/>
          </a:prstGeom>
          <a:noFill/>
          <a:ln w="28575">
            <a:solidFill>
              <a:schemeClr val="accent1"/>
            </a:solidFill>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19503" name="Line 46"/>
          <p:cNvSpPr>
            <a:spLocks noChangeShapeType="1"/>
          </p:cNvSpPr>
          <p:nvPr/>
        </p:nvSpPr>
        <p:spPr bwMode="auto">
          <a:xfrm>
            <a:off x="304800" y="4953000"/>
            <a:ext cx="6858000" cy="0"/>
          </a:xfrm>
          <a:prstGeom prst="line">
            <a:avLst/>
          </a:prstGeom>
          <a:noFill/>
          <a:ln w="28575">
            <a:solidFill>
              <a:schemeClr val="accent1"/>
            </a:solidFill>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19504" name="Rectangle 47"/>
          <p:cNvSpPr>
            <a:spLocks noChangeArrowheads="1"/>
          </p:cNvSpPr>
          <p:nvPr/>
        </p:nvSpPr>
        <p:spPr bwMode="auto">
          <a:xfrm>
            <a:off x="2286000" y="4572000"/>
            <a:ext cx="2054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1600"/>
              <a:t>Upper-tailed test</a:t>
            </a:r>
          </a:p>
        </p:txBody>
      </p:sp>
      <p:sp>
        <p:nvSpPr>
          <p:cNvPr id="19505" name="Rectangle 48"/>
          <p:cNvSpPr>
            <a:spLocks noChangeArrowheads="1"/>
          </p:cNvSpPr>
          <p:nvPr/>
        </p:nvSpPr>
        <p:spPr bwMode="auto">
          <a:xfrm>
            <a:off x="2286000" y="6019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1600"/>
              <a:t>Two-tailed test</a:t>
            </a:r>
          </a:p>
        </p:txBody>
      </p:sp>
      <p:sp>
        <p:nvSpPr>
          <p:cNvPr id="19506" name="Rectangle 49"/>
          <p:cNvSpPr>
            <a:spLocks noChangeArrowheads="1"/>
          </p:cNvSpPr>
          <p:nvPr/>
        </p:nvSpPr>
        <p:spPr bwMode="auto">
          <a:xfrm>
            <a:off x="7315200" y="2895600"/>
            <a:ext cx="1752600" cy="1628775"/>
          </a:xfrm>
          <a:prstGeom prst="rect">
            <a:avLst/>
          </a:prstGeom>
          <a:solidFill>
            <a:srgbClr val="C3D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000" b="1"/>
              <a:t>Miền bác bỏ được tạo bóng mờ, luôn có diện tích bằng </a:t>
            </a:r>
          </a:p>
        </p:txBody>
      </p:sp>
      <p:graphicFrame>
        <p:nvGraphicFramePr>
          <p:cNvPr id="19458" name="Object 1"/>
          <p:cNvGraphicFramePr>
            <a:graphicFrameLocks noChangeAspect="1"/>
          </p:cNvGraphicFramePr>
          <p:nvPr/>
        </p:nvGraphicFramePr>
        <p:xfrm>
          <a:off x="8610600" y="4170363"/>
          <a:ext cx="381000" cy="325437"/>
        </p:xfrm>
        <a:graphic>
          <a:graphicData uri="http://schemas.openxmlformats.org/presentationml/2006/ole">
            <mc:AlternateContent xmlns:mc="http://schemas.openxmlformats.org/markup-compatibility/2006">
              <mc:Choice xmlns:v="urn:schemas-microsoft-com:vml" Requires="v">
                <p:oleObj spid="_x0000_s19510" name="Equation" r:id="rId3" imgW="139700" imgH="139700" progId="Equation.DSMT4">
                  <p:embed/>
                </p:oleObj>
              </mc:Choice>
              <mc:Fallback>
                <p:oleObj name="Equation" r:id="rId3" imgW="139700" imgH="139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170363"/>
                        <a:ext cx="3810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507" name="Slide Number Placeholder 5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BB0FD901-D405-4B06-9E53-BD40F970A007}" type="slidenum">
              <a:rPr lang="en-US" altLang="vi-VN" sz="1000">
                <a:latin typeface="Tahoma" panose="020B0604030504040204" pitchFamily="34" charset="0"/>
              </a:rPr>
              <a:pPr eaLnBrk="1" hangingPunct="1"/>
              <a:t>33</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990600" y="457200"/>
            <a:ext cx="8763000" cy="762000"/>
          </a:xfrm>
          <a:noFill/>
        </p:spPr>
        <p:txBody>
          <a:bodyPr/>
          <a:lstStyle/>
          <a:p>
            <a:pPr marL="1041400" indent="-1041400" algn="l" eaLnBrk="1" hangingPunct="1"/>
            <a:r>
              <a:rPr lang="en-US" altLang="ja-JP" sz="3200" b="1" smtClean="0">
                <a:latin typeface="VNI-Times" pitchFamily="2" charset="0"/>
                <a:ea typeface="MS PGothic" panose="020B0600070205080204" pitchFamily="34" charset="-128"/>
              </a:rPr>
              <a:t>1. Caùc khaùi nieäm trong kieåm ñònh giaû thuyeát</a:t>
            </a:r>
            <a:r>
              <a:rPr lang="en-US" altLang="ja-JP" sz="3200" smtClean="0">
                <a:latin typeface="VNI-Times" pitchFamily="2" charset="0"/>
                <a:ea typeface="MS PGothic" panose="020B0600070205080204" pitchFamily="34" charset="-128"/>
              </a:rPr>
              <a:t/>
            </a:r>
            <a:br>
              <a:rPr lang="en-US" altLang="ja-JP" sz="3200" smtClean="0">
                <a:latin typeface="VNI-Times" pitchFamily="2" charset="0"/>
                <a:ea typeface="MS PGothic" panose="020B0600070205080204" pitchFamily="34" charset="-128"/>
              </a:rPr>
            </a:br>
            <a:r>
              <a:rPr lang="en-US" altLang="ja-JP" sz="3200" b="1" i="1" smtClean="0">
                <a:latin typeface="VNI-Times" pitchFamily="2" charset="0"/>
                <a:ea typeface="MS PGothic" panose="020B0600070205080204" pitchFamily="34" charset="-128"/>
              </a:rPr>
              <a:t>1.2. Caùc loaïi sai laàm</a:t>
            </a:r>
            <a:endParaRPr lang="en-US" altLang="vi-VN" sz="3200" i="1" smtClean="0">
              <a:latin typeface="VNI-Times" pitchFamily="2" charset="0"/>
            </a:endParaRPr>
          </a:p>
        </p:txBody>
      </p:sp>
      <p:sp>
        <p:nvSpPr>
          <p:cNvPr id="20485" name="Rectangle 3"/>
          <p:cNvSpPr>
            <a:spLocks noGrp="1" noChangeArrowheads="1"/>
          </p:cNvSpPr>
          <p:nvPr>
            <p:ph type="body" sz="half" idx="1"/>
          </p:nvPr>
        </p:nvSpPr>
        <p:spPr>
          <a:xfrm>
            <a:off x="685800" y="2057400"/>
            <a:ext cx="8001000" cy="3886200"/>
          </a:xfrm>
        </p:spPr>
        <p:txBody>
          <a:bodyPr/>
          <a:lstStyle/>
          <a:p>
            <a:pPr marL="533400" lvl="1" indent="-419100" eaLnBrk="1" hangingPunct="1">
              <a:lnSpc>
                <a:spcPct val="110000"/>
              </a:lnSpc>
              <a:buFont typeface="Wingdings" panose="05000000000000000000" pitchFamily="2" charset="2"/>
              <a:buChar char="§"/>
            </a:pPr>
            <a:r>
              <a:rPr lang="en-US" altLang="ja-JP" sz="2800" b="1" smtClean="0">
                <a:latin typeface="Times New Roman" panose="02020603050405020304" pitchFamily="18" charset="0"/>
                <a:ea typeface="MS PGothic" panose="020B0600070205080204" pitchFamily="34" charset="-128"/>
              </a:rPr>
              <a:t>Sai lầm loại 1 (Type I error) </a:t>
            </a:r>
            <a:r>
              <a:rPr lang="en-US" altLang="ja-JP" sz="2800" smtClean="0">
                <a:latin typeface="Times New Roman" panose="02020603050405020304" pitchFamily="18" charset="0"/>
                <a:ea typeface="MS PGothic" panose="020B0600070205080204" pitchFamily="34" charset="-128"/>
              </a:rPr>
              <a:t>Là sai lầm của việc bác bỏ giả thuyết H</a:t>
            </a:r>
            <a:r>
              <a:rPr lang="en-US" altLang="ja-JP" sz="2800" baseline="-25000" smtClean="0">
                <a:latin typeface="Times New Roman" panose="02020603050405020304" pitchFamily="18" charset="0"/>
                <a:ea typeface="MS PGothic" panose="020B0600070205080204" pitchFamily="34" charset="-128"/>
              </a:rPr>
              <a:t>0</a:t>
            </a:r>
            <a:r>
              <a:rPr lang="en-US" altLang="ja-JP" sz="2800" smtClean="0">
                <a:latin typeface="Times New Roman" panose="02020603050405020304" pitchFamily="18" charset="0"/>
                <a:ea typeface="MS PGothic" panose="020B0600070205080204" pitchFamily="34" charset="-128"/>
              </a:rPr>
              <a:t> ở mức ý nghĩa     của kiểm định, trong khi giả thuyết này đúng.</a:t>
            </a: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 </a:t>
            </a:r>
            <a:r>
              <a:rPr lang="en-US" altLang="ja-JP" sz="2800" b="1" smtClean="0">
                <a:latin typeface="Times New Roman" panose="02020603050405020304" pitchFamily="18" charset="0"/>
                <a:ea typeface="MS PGothic" panose="020B0600070205080204" pitchFamily="34" charset="-128"/>
              </a:rPr>
              <a:t>Sai lầm loại 2 (Type II error) </a:t>
            </a:r>
            <a:r>
              <a:rPr lang="en-US" altLang="ja-JP" sz="2800" smtClean="0">
                <a:latin typeface="Times New Roman" panose="02020603050405020304" pitchFamily="18" charset="0"/>
                <a:ea typeface="MS PGothic" panose="020B0600070205080204" pitchFamily="34" charset="-128"/>
              </a:rPr>
              <a:t>Là sai lầm của việc chấp nhận giả thuyết H</a:t>
            </a:r>
            <a:r>
              <a:rPr lang="en-US" altLang="ja-JP" sz="2800" baseline="-25000" smtClean="0">
                <a:latin typeface="Times New Roman" panose="02020603050405020304" pitchFamily="18" charset="0"/>
                <a:ea typeface="MS PGothic" panose="020B0600070205080204" pitchFamily="34" charset="-128"/>
              </a:rPr>
              <a:t>0</a:t>
            </a:r>
            <a:r>
              <a:rPr lang="en-US" altLang="ja-JP" sz="2800" smtClean="0">
                <a:latin typeface="Times New Roman" panose="02020603050405020304" pitchFamily="18" charset="0"/>
                <a:ea typeface="MS PGothic" panose="020B0600070205080204" pitchFamily="34" charset="-128"/>
              </a:rPr>
              <a:t> ở mức ý nghĩa    của kiểm định, trong khi giả thuyết này sai.</a:t>
            </a:r>
            <a:endParaRPr lang="en-US" altLang="vi-VN" sz="2800" smtClean="0">
              <a:latin typeface="Times New Roman" panose="02020603050405020304" pitchFamily="18" charset="0"/>
            </a:endParaRPr>
          </a:p>
        </p:txBody>
      </p:sp>
      <p:sp>
        <p:nvSpPr>
          <p:cNvPr id="20486"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0487"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0488" name="Rectangle 8"/>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0482" name="Object 1"/>
          <p:cNvGraphicFramePr>
            <a:graphicFrameLocks noChangeAspect="1"/>
          </p:cNvGraphicFramePr>
          <p:nvPr/>
        </p:nvGraphicFramePr>
        <p:xfrm>
          <a:off x="6400800" y="2667000"/>
          <a:ext cx="304800" cy="304800"/>
        </p:xfrm>
        <a:graphic>
          <a:graphicData uri="http://schemas.openxmlformats.org/presentationml/2006/ole">
            <mc:AlternateContent xmlns:mc="http://schemas.openxmlformats.org/markup-compatibility/2006">
              <mc:Choice xmlns:v="urn:schemas-microsoft-com:vml" Requires="v">
                <p:oleObj spid="_x0000_s20494" name="Equation" r:id="rId3" imgW="139700" imgH="139700" progId="Equation.DSMT4">
                  <p:embed/>
                </p:oleObj>
              </mc:Choice>
              <mc:Fallback>
                <p:oleObj name="Equation" r:id="rId3" imgW="139700" imgH="139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66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3" name="Object 2"/>
          <p:cNvGraphicFramePr>
            <a:graphicFrameLocks noChangeAspect="1"/>
          </p:cNvGraphicFramePr>
          <p:nvPr/>
        </p:nvGraphicFramePr>
        <p:xfrm>
          <a:off x="7543800" y="4171950"/>
          <a:ext cx="323850" cy="323850"/>
        </p:xfrm>
        <a:graphic>
          <a:graphicData uri="http://schemas.openxmlformats.org/presentationml/2006/ole">
            <mc:AlternateContent xmlns:mc="http://schemas.openxmlformats.org/markup-compatibility/2006">
              <mc:Choice xmlns:v="urn:schemas-microsoft-com:vml" Requires="v">
                <p:oleObj spid="_x0000_s20495" name="Equation" r:id="rId5" imgW="139700" imgH="139700" progId="Equation.DSMT4">
                  <p:embed/>
                </p:oleObj>
              </mc:Choice>
              <mc:Fallback>
                <p:oleObj name="Equation" r:id="rId5" imgW="139700" imgH="1397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1719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Slide Number Placeholder 10"/>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B715D9C9-9752-41B1-8B2E-9A46F6E6ACE5}" type="slidenum">
              <a:rPr lang="en-US" altLang="vi-VN" sz="1000">
                <a:latin typeface="Tahoma" panose="020B0604030504040204" pitchFamily="34" charset="0"/>
              </a:rPr>
              <a:pPr eaLnBrk="1" hangingPunct="1"/>
              <a:t>34</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p:cNvSpPr>
            <a:spLocks noGrp="1" noChangeArrowheads="1"/>
          </p:cNvSpPr>
          <p:nvPr>
            <p:ph type="title"/>
          </p:nvPr>
        </p:nvSpPr>
        <p:spPr>
          <a:xfrm>
            <a:off x="-228600" y="457200"/>
            <a:ext cx="8763000" cy="7620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 Kieåm ñònh giaû thuyeát veà </a:t>
            </a:r>
            <a:br>
              <a:rPr lang="en-US" altLang="ja-JP" sz="3600" b="1" smtClean="0">
                <a:latin typeface="VNI-Times" pitchFamily="2" charset="0"/>
                <a:ea typeface="MS PGothic" panose="020B0600070205080204" pitchFamily="34" charset="-128"/>
              </a:rPr>
            </a:br>
            <a:r>
              <a:rPr lang="en-US" altLang="ja-JP" sz="3600" b="1" smtClean="0">
                <a:latin typeface="VNI-Times" pitchFamily="2" charset="0"/>
                <a:ea typeface="MS PGothic" panose="020B0600070205080204" pitchFamily="34" charset="-128"/>
              </a:rPr>
              <a:t>trung bình toång theå</a:t>
            </a:r>
            <a:endParaRPr lang="en-US" altLang="vi-VN" sz="3600" smtClean="0">
              <a:latin typeface="VNI-Times" pitchFamily="2" charset="0"/>
              <a:ea typeface="MS PGothic" panose="020B0600070205080204" pitchFamily="34" charset="-128"/>
            </a:endParaRPr>
          </a:p>
        </p:txBody>
      </p:sp>
      <p:sp>
        <p:nvSpPr>
          <p:cNvPr id="21512" name="Rectangle 3"/>
          <p:cNvSpPr>
            <a:spLocks noGrp="1" noChangeArrowheads="1"/>
          </p:cNvSpPr>
          <p:nvPr>
            <p:ph type="body" sz="half" idx="1"/>
          </p:nvPr>
        </p:nvSpPr>
        <p:spPr>
          <a:xfrm>
            <a:off x="990600" y="1371600"/>
            <a:ext cx="8001000" cy="5334000"/>
          </a:xfrm>
        </p:spPr>
        <p:txBody>
          <a:bodyPr/>
          <a:lstStyle/>
          <a:p>
            <a:pPr marL="533400" lvl="1" indent="-419100" eaLnBrk="1" hangingPunct="1">
              <a:lnSpc>
                <a:spcPct val="110000"/>
              </a:lnSpc>
              <a:buFont typeface="Wingdings" panose="05000000000000000000" pitchFamily="2" charset="2"/>
              <a:buChar char="q"/>
            </a:pPr>
            <a:r>
              <a:rPr lang="en-US" altLang="ja-JP" sz="2800" b="1" smtClean="0">
                <a:latin typeface="VNI-Times" pitchFamily="2" charset="0"/>
                <a:ea typeface="MS PGothic" panose="020B0600070205080204" pitchFamily="34" charset="-128"/>
              </a:rPr>
              <a:t>Trường hợp </a:t>
            </a:r>
          </a:p>
          <a:p>
            <a:pPr marL="533400" lvl="1" indent="-419100" eaLnBrk="1" hangingPunct="1">
              <a:lnSpc>
                <a:spcPct val="110000"/>
              </a:lnSpc>
              <a:buFontTx/>
              <a:buChar char="o"/>
            </a:pPr>
            <a:r>
              <a:rPr lang="en-US" altLang="ja-JP" sz="2800" b="1" smtClean="0">
                <a:latin typeface="Times New Roman" panose="02020603050405020304" pitchFamily="18" charset="0"/>
                <a:ea typeface="MS PGothic" panose="020B0600070205080204" pitchFamily="34" charset="-128"/>
              </a:rPr>
              <a:t>Nếu      đã biết</a:t>
            </a: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Giả thuyết</a:t>
            </a:r>
          </a:p>
          <a:p>
            <a:pPr marL="533400" lvl="1" indent="-419100" eaLnBrk="1" hangingPunct="1">
              <a:lnSpc>
                <a:spcPct val="110000"/>
              </a:lnSpc>
              <a:buFont typeface="Wingdings" panose="05000000000000000000" pitchFamily="2" charset="2"/>
              <a:buNone/>
            </a:pPr>
            <a:endParaRPr lang="en-US" altLang="ja-JP" sz="2800" b="1" smtClean="0">
              <a:latin typeface="Times New Roman" panose="02020603050405020304" pitchFamily="18"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Giaù trò kieåm ñònh</a:t>
            </a:r>
          </a:p>
          <a:p>
            <a:pPr marL="533400" lvl="1" indent="-419100" eaLnBrk="1" hangingPunct="1">
              <a:lnSpc>
                <a:spcPct val="110000"/>
              </a:lnSpc>
              <a:buFont typeface="Wingdings" panose="05000000000000000000" pitchFamily="2" charset="2"/>
              <a:buChar char="§"/>
            </a:pP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None/>
            </a:pP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Quy tắc kiểm định: Bác bỏ giả thiết H</a:t>
            </a:r>
            <a:r>
              <a:rPr lang="en-US" altLang="ja-JP" sz="2800" baseline="-25000" smtClean="0">
                <a:latin typeface="Times New Roman" panose="02020603050405020304" pitchFamily="18" charset="0"/>
                <a:ea typeface="MS PGothic" panose="020B0600070205080204" pitchFamily="34" charset="-128"/>
              </a:rPr>
              <a:t>0</a:t>
            </a:r>
            <a:endParaRPr lang="en-US" altLang="vi-VN" sz="2800" smtClean="0">
              <a:latin typeface="Times New Roman" panose="02020603050405020304" pitchFamily="18" charset="0"/>
            </a:endParaRPr>
          </a:p>
        </p:txBody>
      </p:sp>
      <p:sp>
        <p:nvSpPr>
          <p:cNvPr id="21513"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1514"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1515"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151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1506" name="Object 7"/>
          <p:cNvGraphicFramePr>
            <a:graphicFrameLocks noChangeAspect="1"/>
          </p:cNvGraphicFramePr>
          <p:nvPr/>
        </p:nvGraphicFramePr>
        <p:xfrm>
          <a:off x="3124200" y="2336800"/>
          <a:ext cx="1905000" cy="1092200"/>
        </p:xfrm>
        <a:graphic>
          <a:graphicData uri="http://schemas.openxmlformats.org/presentationml/2006/ole">
            <mc:AlternateContent xmlns:mc="http://schemas.openxmlformats.org/markup-compatibility/2006">
              <mc:Choice xmlns:v="urn:schemas-microsoft-com:vml" Requires="v">
                <p:oleObj spid="_x0000_s21530" name="Equation" r:id="rId3" imgW="850531" imgH="482391" progId="Equation.DSMT4">
                  <p:embed/>
                </p:oleObj>
              </mc:Choice>
              <mc:Fallback>
                <p:oleObj name="Equation" r:id="rId3" imgW="850531" imgH="482391"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36800"/>
                        <a:ext cx="190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7" name="Rectangle 10"/>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1507" name="Object 9"/>
          <p:cNvGraphicFramePr>
            <a:graphicFrameLocks noChangeAspect="1"/>
          </p:cNvGraphicFramePr>
          <p:nvPr/>
        </p:nvGraphicFramePr>
        <p:xfrm>
          <a:off x="4343400" y="3227388"/>
          <a:ext cx="1905000" cy="1801812"/>
        </p:xfrm>
        <a:graphic>
          <a:graphicData uri="http://schemas.openxmlformats.org/presentationml/2006/ole">
            <mc:AlternateContent xmlns:mc="http://schemas.openxmlformats.org/markup-compatibility/2006">
              <mc:Choice xmlns:v="urn:schemas-microsoft-com:vml" Requires="v">
                <p:oleObj spid="_x0000_s21531" name="Equation" r:id="rId5" imgW="698500" imgH="660400" progId="Equation.DSMT4">
                  <p:embed/>
                </p:oleObj>
              </mc:Choice>
              <mc:Fallback>
                <p:oleObj name="Equation" r:id="rId5" imgW="698500" imgH="6604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27388"/>
                        <a:ext cx="1905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8" name="Rectangle 12"/>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1508" name="Object 11"/>
          <p:cNvGraphicFramePr>
            <a:graphicFrameLocks noChangeAspect="1"/>
          </p:cNvGraphicFramePr>
          <p:nvPr/>
        </p:nvGraphicFramePr>
        <p:xfrm>
          <a:off x="3546475" y="5791200"/>
          <a:ext cx="2355850" cy="823913"/>
        </p:xfrm>
        <a:graphic>
          <a:graphicData uri="http://schemas.openxmlformats.org/presentationml/2006/ole">
            <mc:AlternateContent xmlns:mc="http://schemas.openxmlformats.org/markup-compatibility/2006">
              <mc:Choice xmlns:v="urn:schemas-microsoft-com:vml" Requires="v">
                <p:oleObj spid="_x0000_s21532" name="Equation" r:id="rId7" imgW="736280" imgH="253890" progId="Equation.DSMT4">
                  <p:embed/>
                </p:oleObj>
              </mc:Choice>
              <mc:Fallback>
                <p:oleObj name="Equation" r:id="rId7" imgW="736280" imgH="25389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6475" y="5791200"/>
                        <a:ext cx="23558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9" name="Object 1"/>
          <p:cNvGraphicFramePr>
            <a:graphicFrameLocks noChangeAspect="1"/>
          </p:cNvGraphicFramePr>
          <p:nvPr/>
        </p:nvGraphicFramePr>
        <p:xfrm>
          <a:off x="3505200" y="1447800"/>
          <a:ext cx="1143000" cy="490538"/>
        </p:xfrm>
        <a:graphic>
          <a:graphicData uri="http://schemas.openxmlformats.org/presentationml/2006/ole">
            <mc:AlternateContent xmlns:mc="http://schemas.openxmlformats.org/markup-compatibility/2006">
              <mc:Choice xmlns:v="urn:schemas-microsoft-com:vml" Requires="v">
                <p:oleObj spid="_x0000_s21533" name="Equation" r:id="rId9" imgW="444307" imgH="190417" progId="Equation.DSMT4">
                  <p:embed/>
                </p:oleObj>
              </mc:Choice>
              <mc:Fallback>
                <p:oleObj name="Equation" r:id="rId9" imgW="444307" imgH="190417"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1447800"/>
                        <a:ext cx="1143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0" name="Object 2"/>
          <p:cNvGraphicFramePr>
            <a:graphicFrameLocks noChangeAspect="1"/>
          </p:cNvGraphicFramePr>
          <p:nvPr/>
        </p:nvGraphicFramePr>
        <p:xfrm>
          <a:off x="2346325" y="2057400"/>
          <a:ext cx="320675" cy="320675"/>
        </p:xfrm>
        <a:graphic>
          <a:graphicData uri="http://schemas.openxmlformats.org/presentationml/2006/ole">
            <mc:AlternateContent xmlns:mc="http://schemas.openxmlformats.org/markup-compatibility/2006">
              <mc:Choice xmlns:v="urn:schemas-microsoft-com:vml" Requires="v">
                <p:oleObj spid="_x0000_s21534" name="Equation" r:id="rId11" imgW="139700" imgH="139700" progId="Equation.DSMT4">
                  <p:embed/>
                </p:oleObj>
              </mc:Choice>
              <mc:Fallback>
                <p:oleObj name="Equation" r:id="rId11" imgW="139700" imgH="139700"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6325" y="205740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9" name="Slide Number Placeholder 1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90A4212-29A5-4ED2-B728-91B49A0CE5E3}" type="slidenum">
              <a:rPr lang="en-US" altLang="vi-VN" sz="1000">
                <a:latin typeface="Tahoma" panose="020B0604030504040204" pitchFamily="34" charset="0"/>
              </a:rPr>
              <a:pPr eaLnBrk="1" hangingPunct="1"/>
              <a:t>35</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2"/>
          <p:cNvSpPr>
            <a:spLocks noGrp="1" noChangeArrowheads="1"/>
          </p:cNvSpPr>
          <p:nvPr>
            <p:ph type="title"/>
          </p:nvPr>
        </p:nvSpPr>
        <p:spPr>
          <a:xfrm>
            <a:off x="381000" y="5334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2.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trung bình toång theå</a:t>
            </a:r>
            <a:endParaRPr lang="en-US" altLang="vi-VN" sz="4000" smtClean="0">
              <a:latin typeface="VNI-Times" pitchFamily="2" charset="0"/>
              <a:ea typeface="MS PGothic" panose="020B0600070205080204" pitchFamily="34" charset="-128"/>
            </a:endParaRPr>
          </a:p>
        </p:txBody>
      </p:sp>
      <p:sp>
        <p:nvSpPr>
          <p:cNvPr id="22536" name="Rectangle 3"/>
          <p:cNvSpPr>
            <a:spLocks noGrp="1" noChangeArrowheads="1"/>
          </p:cNvSpPr>
          <p:nvPr>
            <p:ph type="body" sz="half" idx="1"/>
          </p:nvPr>
        </p:nvSpPr>
        <p:spPr>
          <a:xfrm>
            <a:off x="1143000" y="838200"/>
            <a:ext cx="8001000" cy="5334000"/>
          </a:xfrm>
        </p:spPr>
        <p:txBody>
          <a:bodyPr/>
          <a:lstStyle/>
          <a:p>
            <a:pPr marL="457200" indent="-457200" eaLnBrk="1" hangingPunct="1">
              <a:lnSpc>
                <a:spcPct val="110000"/>
              </a:lnSpc>
              <a:buFont typeface="Wingdings" panose="05000000000000000000" pitchFamily="2" charset="2"/>
              <a:buNone/>
            </a:pPr>
            <a:endParaRPr lang="en-US" altLang="ja-JP"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q"/>
            </a:pPr>
            <a:r>
              <a:rPr lang="en-US" altLang="ja-JP" sz="2800" b="1" smtClean="0">
                <a:latin typeface="VNI-Times" pitchFamily="2" charset="0"/>
                <a:ea typeface="MS PGothic" panose="020B0600070205080204" pitchFamily="34" charset="-128"/>
              </a:rPr>
              <a:t>Trường hợp </a:t>
            </a:r>
          </a:p>
          <a:p>
            <a:pPr marL="533400" lvl="1" indent="-419100" eaLnBrk="1" hangingPunct="1">
              <a:lnSpc>
                <a:spcPct val="110000"/>
              </a:lnSpc>
              <a:buFont typeface="Wingdings" panose="05000000000000000000" pitchFamily="2" charset="2"/>
              <a:buChar char="q"/>
            </a:pPr>
            <a:r>
              <a:rPr lang="en-US" altLang="ja-JP" sz="2800" b="1" smtClean="0">
                <a:latin typeface="Times New Roman" panose="02020603050405020304" pitchFamily="18" charset="0"/>
                <a:ea typeface="MS PGothic" panose="020B0600070205080204" pitchFamily="34" charset="-128"/>
              </a:rPr>
              <a:t>Nếu       chưa biết</a:t>
            </a: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Giả thuyết</a:t>
            </a:r>
          </a:p>
          <a:p>
            <a:pPr marL="533400" lvl="1" indent="-419100" eaLnBrk="1" hangingPunct="1">
              <a:lnSpc>
                <a:spcPct val="110000"/>
              </a:lnSpc>
              <a:buFont typeface="Wingdings" panose="05000000000000000000" pitchFamily="2" charset="2"/>
              <a:buNone/>
            </a:pPr>
            <a:endParaRPr lang="en-US" altLang="ja-JP" sz="2800" b="1" smtClean="0">
              <a:latin typeface="Times New Roman" panose="02020603050405020304" pitchFamily="18"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Giaù trò kieåm ñònh</a:t>
            </a:r>
          </a:p>
          <a:p>
            <a:pPr marL="533400" lvl="1" indent="-419100" eaLnBrk="1" hangingPunct="1">
              <a:lnSpc>
                <a:spcPct val="110000"/>
              </a:lnSpc>
              <a:buFont typeface="Wingdings" panose="05000000000000000000" pitchFamily="2" charset="2"/>
              <a:buNone/>
            </a:pP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Quy tắc kiểm định: Bác bỏ giả thiết H</a:t>
            </a:r>
            <a:r>
              <a:rPr lang="en-US" altLang="ja-JP" sz="2800" baseline="-25000" smtClean="0">
                <a:latin typeface="Times New Roman" panose="02020603050405020304" pitchFamily="18" charset="0"/>
                <a:ea typeface="MS PGothic" panose="020B0600070205080204" pitchFamily="34" charset="-128"/>
              </a:rPr>
              <a:t>0</a:t>
            </a:r>
            <a:endParaRPr lang="en-US" altLang="vi-VN" sz="2800" smtClean="0">
              <a:latin typeface="Times New Roman" panose="02020603050405020304" pitchFamily="18" charset="0"/>
            </a:endParaRPr>
          </a:p>
        </p:txBody>
      </p:sp>
      <p:sp>
        <p:nvSpPr>
          <p:cNvPr id="22537"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2538"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2539"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254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2530" name="Object 8"/>
          <p:cNvGraphicFramePr>
            <a:graphicFrameLocks noChangeAspect="1"/>
          </p:cNvGraphicFramePr>
          <p:nvPr/>
        </p:nvGraphicFramePr>
        <p:xfrm>
          <a:off x="3429000" y="2438400"/>
          <a:ext cx="1905000" cy="1092200"/>
        </p:xfrm>
        <a:graphic>
          <a:graphicData uri="http://schemas.openxmlformats.org/presentationml/2006/ole">
            <mc:AlternateContent xmlns:mc="http://schemas.openxmlformats.org/markup-compatibility/2006">
              <mc:Choice xmlns:v="urn:schemas-microsoft-com:vml" Requires="v">
                <p:oleObj spid="_x0000_s22554" name="Equation" r:id="rId3" imgW="850531" imgH="482391" progId="Equation.DSMT4">
                  <p:embed/>
                </p:oleObj>
              </mc:Choice>
              <mc:Fallback>
                <p:oleObj name="Equation" r:id="rId3" imgW="850531" imgH="482391"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38400"/>
                        <a:ext cx="190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1" name="Rectangle 9"/>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2531" name="Object 10"/>
          <p:cNvGraphicFramePr>
            <a:graphicFrameLocks noChangeAspect="1"/>
          </p:cNvGraphicFramePr>
          <p:nvPr/>
        </p:nvGraphicFramePr>
        <p:xfrm>
          <a:off x="4835525" y="3124200"/>
          <a:ext cx="1835150" cy="1768475"/>
        </p:xfrm>
        <a:graphic>
          <a:graphicData uri="http://schemas.openxmlformats.org/presentationml/2006/ole">
            <mc:AlternateContent xmlns:mc="http://schemas.openxmlformats.org/markup-compatibility/2006">
              <mc:Choice xmlns:v="urn:schemas-microsoft-com:vml" Requires="v">
                <p:oleObj spid="_x0000_s22555" name="Equation" r:id="rId5" imgW="672808" imgH="647419" progId="Equation.DSMT4">
                  <p:embed/>
                </p:oleObj>
              </mc:Choice>
              <mc:Fallback>
                <p:oleObj name="Equation" r:id="rId5" imgW="672808" imgH="647419"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5525" y="3124200"/>
                        <a:ext cx="18351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2" name="Rectangle 11"/>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2532" name="Object 1"/>
          <p:cNvGraphicFramePr>
            <a:graphicFrameLocks noChangeAspect="1"/>
          </p:cNvGraphicFramePr>
          <p:nvPr/>
        </p:nvGraphicFramePr>
        <p:xfrm>
          <a:off x="3708400" y="1447800"/>
          <a:ext cx="1244600" cy="533400"/>
        </p:xfrm>
        <a:graphic>
          <a:graphicData uri="http://schemas.openxmlformats.org/presentationml/2006/ole">
            <mc:AlternateContent xmlns:mc="http://schemas.openxmlformats.org/markup-compatibility/2006">
              <mc:Choice xmlns:v="urn:schemas-microsoft-com:vml" Requires="v">
                <p:oleObj spid="_x0000_s22556" name="Equation" r:id="rId7" imgW="444307" imgH="190417" progId="Equation.DSMT4">
                  <p:embed/>
                </p:oleObj>
              </mc:Choice>
              <mc:Fallback>
                <p:oleObj name="Equation" r:id="rId7" imgW="444307" imgH="190417"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1447800"/>
                        <a:ext cx="124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1"/>
          <p:cNvGraphicFramePr>
            <a:graphicFrameLocks noChangeAspect="1"/>
          </p:cNvGraphicFramePr>
          <p:nvPr/>
        </p:nvGraphicFramePr>
        <p:xfrm>
          <a:off x="2574925" y="2117725"/>
          <a:ext cx="320675" cy="320675"/>
        </p:xfrm>
        <a:graphic>
          <a:graphicData uri="http://schemas.openxmlformats.org/presentationml/2006/ole">
            <mc:AlternateContent xmlns:mc="http://schemas.openxmlformats.org/markup-compatibility/2006">
              <mc:Choice xmlns:v="urn:schemas-microsoft-com:vml" Requires="v">
                <p:oleObj spid="_x0000_s22557" name="Equation" r:id="rId9" imgW="139700" imgH="139700" progId="Equation.DSMT4">
                  <p:embed/>
                </p:oleObj>
              </mc:Choice>
              <mc:Fallback>
                <p:oleObj name="Equation" r:id="rId9" imgW="139700" imgH="1397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4925" y="211772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1"/>
          <p:cNvGraphicFramePr>
            <a:graphicFrameLocks noChangeAspect="1"/>
          </p:cNvGraphicFramePr>
          <p:nvPr/>
        </p:nvGraphicFramePr>
        <p:xfrm>
          <a:off x="3546475" y="5410200"/>
          <a:ext cx="2355850" cy="823913"/>
        </p:xfrm>
        <a:graphic>
          <a:graphicData uri="http://schemas.openxmlformats.org/presentationml/2006/ole">
            <mc:AlternateContent xmlns:mc="http://schemas.openxmlformats.org/markup-compatibility/2006">
              <mc:Choice xmlns:v="urn:schemas-microsoft-com:vml" Requires="v">
                <p:oleObj spid="_x0000_s22558" name="Equation" r:id="rId11" imgW="736280" imgH="253890" progId="Equation.DSMT4">
                  <p:embed/>
                </p:oleObj>
              </mc:Choice>
              <mc:Fallback>
                <p:oleObj name="Equation" r:id="rId11" imgW="736280" imgH="253890"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6475" y="5410200"/>
                        <a:ext cx="23558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3" name="Slide Number Placeholder 1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FE78E8DD-21C7-4B86-AF5C-E479D4B372EF}" type="slidenum">
              <a:rPr lang="en-US" altLang="vi-VN" sz="1000">
                <a:latin typeface="Tahoma" panose="020B0604030504040204" pitchFamily="34" charset="0"/>
              </a:rPr>
              <a:pPr eaLnBrk="1" hangingPunct="1"/>
              <a:t>36</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181600" y="44196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eaLnBrk="1" hangingPunct="1">
              <a:spcBef>
                <a:spcPct val="50000"/>
              </a:spcBef>
              <a:buClrTx/>
              <a:buSzTx/>
              <a:buFontTx/>
              <a:buNone/>
            </a:pPr>
            <a:r>
              <a:rPr lang="en-US" altLang="vi-VN" sz="1400"/>
              <a:t>Do not reject H</a:t>
            </a:r>
            <a:r>
              <a:rPr lang="en-US" altLang="vi-VN" sz="1400" baseline="-25000"/>
              <a:t>0</a:t>
            </a:r>
          </a:p>
        </p:txBody>
      </p:sp>
      <p:sp>
        <p:nvSpPr>
          <p:cNvPr id="60419" name="Rectangle 4"/>
          <p:cNvSpPr>
            <a:spLocks noChangeArrowheads="1"/>
          </p:cNvSpPr>
          <p:nvPr/>
        </p:nvSpPr>
        <p:spPr bwMode="auto">
          <a:xfrm>
            <a:off x="1143000" y="2819400"/>
            <a:ext cx="914400" cy="609600"/>
          </a:xfrm>
          <a:prstGeom prst="rect">
            <a:avLst/>
          </a:prstGeom>
          <a:solidFill>
            <a:srgbClr val="CCFFFF"/>
          </a:solidFill>
          <a:ln w="19050" algn="ctr">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0420" name="Text Box 5"/>
          <p:cNvSpPr txBox="1">
            <a:spLocks noChangeArrowheads="1"/>
          </p:cNvSpPr>
          <p:nvPr/>
        </p:nvSpPr>
        <p:spPr bwMode="auto">
          <a:xfrm>
            <a:off x="7467600" y="44196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eaLnBrk="1" hangingPunct="1">
              <a:spcBef>
                <a:spcPct val="50000"/>
              </a:spcBef>
              <a:buClrTx/>
              <a:buSzTx/>
              <a:buFontTx/>
              <a:buNone/>
            </a:pPr>
            <a:r>
              <a:rPr lang="en-US" altLang="vi-VN" sz="1400"/>
              <a:t>Reject H</a:t>
            </a:r>
            <a:r>
              <a:rPr lang="en-US" altLang="vi-VN" sz="1400" baseline="-25000"/>
              <a:t>0</a:t>
            </a:r>
          </a:p>
        </p:txBody>
      </p:sp>
      <p:sp>
        <p:nvSpPr>
          <p:cNvPr id="60421" name="Text Box 6"/>
          <p:cNvSpPr txBox="1">
            <a:spLocks noChangeArrowheads="1"/>
          </p:cNvSpPr>
          <p:nvPr/>
        </p:nvSpPr>
        <p:spPr bwMode="auto">
          <a:xfrm>
            <a:off x="3352800" y="44196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eaLnBrk="1" hangingPunct="1">
              <a:spcBef>
                <a:spcPct val="50000"/>
              </a:spcBef>
              <a:buClrTx/>
              <a:buSzTx/>
              <a:buFontTx/>
              <a:buNone/>
            </a:pPr>
            <a:r>
              <a:rPr lang="en-US" altLang="vi-VN" sz="1400"/>
              <a:t>Reject H</a:t>
            </a:r>
            <a:r>
              <a:rPr lang="en-US" altLang="vi-VN" sz="1400" baseline="-25000"/>
              <a:t>0</a:t>
            </a:r>
          </a:p>
        </p:txBody>
      </p:sp>
      <p:sp>
        <p:nvSpPr>
          <p:cNvPr id="60422" name="Freeform 7"/>
          <p:cNvSpPr>
            <a:spLocks/>
          </p:cNvSpPr>
          <p:nvPr/>
        </p:nvSpPr>
        <p:spPr bwMode="auto">
          <a:xfrm flipH="1">
            <a:off x="7391400" y="3962400"/>
            <a:ext cx="842963" cy="228600"/>
          </a:xfrm>
          <a:custGeom>
            <a:avLst/>
            <a:gdLst>
              <a:gd name="T0" fmla="*/ 2147483647 w 582"/>
              <a:gd name="T1" fmla="*/ 2147483647 h 183"/>
              <a:gd name="T2" fmla="*/ 0 w 582"/>
              <a:gd name="T3" fmla="*/ 2147483647 h 183"/>
              <a:gd name="T4" fmla="*/ 2147483647 w 582"/>
              <a:gd name="T5" fmla="*/ 2147483647 h 183"/>
              <a:gd name="T6" fmla="*/ 2147483647 w 582"/>
              <a:gd name="T7" fmla="*/ 2147483647 h 183"/>
              <a:gd name="T8" fmla="*/ 2147483647 w 582"/>
              <a:gd name="T9" fmla="*/ 2147483647 h 183"/>
              <a:gd name="T10" fmla="*/ 2147483647 w 582"/>
              <a:gd name="T11" fmla="*/ 0 h 183"/>
              <a:gd name="T12" fmla="*/ 2147483647 w 582"/>
              <a:gd name="T13" fmla="*/ 2147483647 h 183"/>
              <a:gd name="T14" fmla="*/ 2147483647 w 582"/>
              <a:gd name="T15" fmla="*/ 2147483647 h 183"/>
              <a:gd name="T16" fmla="*/ 2147483647 w 582"/>
              <a:gd name="T17" fmla="*/ 214748364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0423" name="Rectangle 8"/>
          <p:cNvSpPr>
            <a:spLocks noChangeArrowheads="1"/>
          </p:cNvSpPr>
          <p:nvPr/>
        </p:nvSpPr>
        <p:spPr bwMode="auto">
          <a:xfrm>
            <a:off x="762000" y="1828800"/>
            <a:ext cx="358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eaLnBrk="0" hangingPunct="0">
              <a:defRPr sz="2400">
                <a:solidFill>
                  <a:schemeClr val="tx1"/>
                </a:solidFill>
                <a:latin typeface="Arial" panose="020B0604020202020204" pitchFamily="34" charset="0"/>
              </a:defRPr>
            </a:lvl1pPr>
            <a:lvl2pPr marL="742950" indent="-285750" defTabSz="852488" eaLnBrk="0" hangingPunct="0">
              <a:defRPr sz="2400">
                <a:solidFill>
                  <a:schemeClr val="tx1"/>
                </a:solidFill>
                <a:latin typeface="Arial" panose="020B0604020202020204" pitchFamily="34" charset="0"/>
              </a:defRPr>
            </a:lvl2pPr>
            <a:lvl3pPr marL="1143000" indent="-228600" defTabSz="852488" eaLnBrk="0" hangingPunct="0">
              <a:defRPr sz="2400">
                <a:solidFill>
                  <a:schemeClr val="tx1"/>
                </a:solidFill>
                <a:latin typeface="Arial" panose="020B0604020202020204" pitchFamily="34" charset="0"/>
              </a:defRPr>
            </a:lvl3pPr>
            <a:lvl4pPr marL="1600200" indent="-228600" defTabSz="852488" eaLnBrk="0" hangingPunct="0">
              <a:defRPr sz="2400">
                <a:solidFill>
                  <a:schemeClr val="tx1"/>
                </a:solidFill>
                <a:latin typeface="Arial" panose="020B0604020202020204" pitchFamily="34" charset="0"/>
              </a:defRPr>
            </a:lvl4pPr>
            <a:lvl5pPr marL="2057400" indent="-228600" defTabSz="852488" eaLnBrk="0" hangingPunct="0">
              <a:defRPr sz="2400">
                <a:solidFill>
                  <a:schemeClr val="tx1"/>
                </a:solidFill>
                <a:latin typeface="Arial" panose="020B0604020202020204" pitchFamily="34" charset="0"/>
              </a:defRPr>
            </a:lvl5pPr>
            <a:lvl6pPr marL="2514600" indent="-228600" defTabSz="852488"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defTabSz="852488"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defTabSz="852488"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defTabSz="852488"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lnSpc>
                <a:spcPct val="120000"/>
              </a:lnSpc>
              <a:buFont typeface="Wingdings" panose="05000000000000000000" pitchFamily="2" charset="2"/>
              <a:buChar char="n"/>
            </a:pPr>
            <a:r>
              <a:rPr lang="en-US" altLang="vi-VN" sz="2300"/>
              <a:t>There are two cutoff values (</a:t>
            </a:r>
            <a:r>
              <a:rPr lang="en-US" altLang="vi-VN" sz="2300">
                <a:solidFill>
                  <a:schemeClr val="folHlink"/>
                </a:solidFill>
              </a:rPr>
              <a:t>critical values</a:t>
            </a:r>
            <a:r>
              <a:rPr lang="en-US" altLang="vi-VN" sz="2300"/>
              <a:t>):</a:t>
            </a:r>
          </a:p>
          <a:p>
            <a:pPr eaLnBrk="1" hangingPunct="1">
              <a:lnSpc>
                <a:spcPct val="120000"/>
              </a:lnSpc>
            </a:pPr>
            <a:r>
              <a:rPr lang="en-US" altLang="vi-VN" sz="2300"/>
              <a:t>              </a:t>
            </a:r>
          </a:p>
        </p:txBody>
      </p:sp>
      <p:sp>
        <p:nvSpPr>
          <p:cNvPr id="60424" name="Rectangle 9"/>
          <p:cNvSpPr>
            <a:spLocks noGrp="1" noChangeArrowheads="1"/>
          </p:cNvSpPr>
          <p:nvPr>
            <p:ph type="title"/>
          </p:nvPr>
        </p:nvSpPr>
        <p:spPr/>
        <p:txBody>
          <a:bodyPr/>
          <a:lstStyle/>
          <a:p>
            <a:pPr eaLnBrk="1" hangingPunct="1"/>
            <a:r>
              <a:rPr lang="en-US" altLang="vi-VN" smtClean="0"/>
              <a:t>Two Tailed Tests</a:t>
            </a:r>
          </a:p>
        </p:txBody>
      </p:sp>
      <p:sp>
        <p:nvSpPr>
          <p:cNvPr id="60425" name="Freeform 10"/>
          <p:cNvSpPr>
            <a:spLocks/>
          </p:cNvSpPr>
          <p:nvPr/>
        </p:nvSpPr>
        <p:spPr bwMode="auto">
          <a:xfrm>
            <a:off x="3505200" y="3962400"/>
            <a:ext cx="833438" cy="228600"/>
          </a:xfrm>
          <a:custGeom>
            <a:avLst/>
            <a:gdLst>
              <a:gd name="T0" fmla="*/ 2147483647 w 582"/>
              <a:gd name="T1" fmla="*/ 2147483647 h 183"/>
              <a:gd name="T2" fmla="*/ 0 w 582"/>
              <a:gd name="T3" fmla="*/ 2147483647 h 183"/>
              <a:gd name="T4" fmla="*/ 2147483647 w 582"/>
              <a:gd name="T5" fmla="*/ 2147483647 h 183"/>
              <a:gd name="T6" fmla="*/ 2147483647 w 582"/>
              <a:gd name="T7" fmla="*/ 2147483647 h 183"/>
              <a:gd name="T8" fmla="*/ 2147483647 w 582"/>
              <a:gd name="T9" fmla="*/ 2147483647 h 183"/>
              <a:gd name="T10" fmla="*/ 2147483647 w 582"/>
              <a:gd name="T11" fmla="*/ 0 h 183"/>
              <a:gd name="T12" fmla="*/ 2147483647 w 582"/>
              <a:gd name="T13" fmla="*/ 2147483647 h 183"/>
              <a:gd name="T14" fmla="*/ 2147483647 w 582"/>
              <a:gd name="T15" fmla="*/ 2147483647 h 183"/>
              <a:gd name="T16" fmla="*/ 2147483647 w 582"/>
              <a:gd name="T17" fmla="*/ 214748364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0426" name="Freeform 11"/>
          <p:cNvSpPr>
            <a:spLocks/>
          </p:cNvSpPr>
          <p:nvPr/>
        </p:nvSpPr>
        <p:spPr bwMode="auto">
          <a:xfrm>
            <a:off x="3581400" y="2819400"/>
            <a:ext cx="2362200" cy="1295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0427" name="Freeform 12"/>
          <p:cNvSpPr>
            <a:spLocks/>
          </p:cNvSpPr>
          <p:nvPr/>
        </p:nvSpPr>
        <p:spPr bwMode="auto">
          <a:xfrm>
            <a:off x="5943600" y="2819400"/>
            <a:ext cx="2209800" cy="1295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0428" name="Line 13"/>
          <p:cNvSpPr>
            <a:spLocks noChangeShapeType="1"/>
          </p:cNvSpPr>
          <p:nvPr/>
        </p:nvSpPr>
        <p:spPr bwMode="auto">
          <a:xfrm>
            <a:off x="3352800" y="41910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vi-VN"/>
          </a:p>
        </p:txBody>
      </p:sp>
      <p:sp>
        <p:nvSpPr>
          <p:cNvPr id="60429" name="Line 14"/>
          <p:cNvSpPr>
            <a:spLocks noChangeShapeType="1"/>
          </p:cNvSpPr>
          <p:nvPr/>
        </p:nvSpPr>
        <p:spPr bwMode="auto">
          <a:xfrm>
            <a:off x="3581400" y="3657600"/>
            <a:ext cx="4572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vi-VN"/>
          </a:p>
        </p:txBody>
      </p:sp>
      <p:sp>
        <p:nvSpPr>
          <p:cNvPr id="60430" name="Rectangle 15"/>
          <p:cNvSpPr>
            <a:spLocks noChangeArrowheads="1"/>
          </p:cNvSpPr>
          <p:nvPr/>
        </p:nvSpPr>
        <p:spPr bwMode="auto">
          <a:xfrm flipH="1">
            <a:off x="3200400" y="32004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b="1">
                <a:sym typeface="Symbol" panose="05050102010706020507" pitchFamily="18" charset="2"/>
              </a:rPr>
              <a:t></a:t>
            </a:r>
            <a:r>
              <a:rPr lang="en-US" altLang="vi-VN" sz="2800"/>
              <a:t>/2</a:t>
            </a:r>
          </a:p>
        </p:txBody>
      </p:sp>
      <p:sp>
        <p:nvSpPr>
          <p:cNvPr id="60431" name="Line 16"/>
          <p:cNvSpPr>
            <a:spLocks noChangeShapeType="1"/>
          </p:cNvSpPr>
          <p:nvPr/>
        </p:nvSpPr>
        <p:spPr bwMode="auto">
          <a:xfrm>
            <a:off x="5943600" y="28194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vi-VN"/>
          </a:p>
        </p:txBody>
      </p:sp>
      <p:sp>
        <p:nvSpPr>
          <p:cNvPr id="60432" name="Line 17"/>
          <p:cNvSpPr>
            <a:spLocks noChangeShapeType="1"/>
          </p:cNvSpPr>
          <p:nvPr/>
        </p:nvSpPr>
        <p:spPr bwMode="auto">
          <a:xfrm>
            <a:off x="4343400" y="42672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60433" name="Text Box 18"/>
          <p:cNvSpPr txBox="1">
            <a:spLocks noChangeArrowheads="1"/>
          </p:cNvSpPr>
          <p:nvPr/>
        </p:nvSpPr>
        <p:spPr bwMode="auto">
          <a:xfrm>
            <a:off x="4114800" y="4572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eaLnBrk="1" hangingPunct="1">
              <a:spcBef>
                <a:spcPct val="50000"/>
              </a:spcBef>
              <a:buClrTx/>
              <a:buSzTx/>
              <a:buFontTx/>
              <a:buNone/>
            </a:pPr>
            <a:r>
              <a:rPr lang="en-US" altLang="vi-VN" sz="2000"/>
              <a:t>-z</a:t>
            </a:r>
            <a:r>
              <a:rPr lang="el-GR" altLang="vi-VN" sz="2000" baseline="-25000">
                <a:cs typeface="Arial" panose="020B0604020202020204" pitchFamily="34" charset="0"/>
              </a:rPr>
              <a:t>α</a:t>
            </a:r>
            <a:r>
              <a:rPr lang="en-US" altLang="vi-VN" sz="2000" baseline="-25000">
                <a:cs typeface="Arial" panose="020B0604020202020204" pitchFamily="34" charset="0"/>
              </a:rPr>
              <a:t>/2</a:t>
            </a:r>
            <a:endParaRPr lang="el-GR" altLang="vi-VN" sz="2000" baseline="-25000">
              <a:cs typeface="Arial" panose="020B0604020202020204" pitchFamily="34" charset="0"/>
            </a:endParaRPr>
          </a:p>
        </p:txBody>
      </p:sp>
      <p:sp>
        <p:nvSpPr>
          <p:cNvPr id="60434" name="Line 19"/>
          <p:cNvSpPr>
            <a:spLocks noChangeShapeType="1"/>
          </p:cNvSpPr>
          <p:nvPr/>
        </p:nvSpPr>
        <p:spPr bwMode="auto">
          <a:xfrm>
            <a:off x="4343400" y="4419600"/>
            <a:ext cx="3048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60435" name="Line 22"/>
          <p:cNvSpPr>
            <a:spLocks noChangeShapeType="1"/>
          </p:cNvSpPr>
          <p:nvPr/>
        </p:nvSpPr>
        <p:spPr bwMode="auto">
          <a:xfrm>
            <a:off x="3200400" y="44196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60436" name="Text Box 23"/>
          <p:cNvSpPr txBox="1">
            <a:spLocks noChangeArrowheads="1"/>
          </p:cNvSpPr>
          <p:nvPr/>
        </p:nvSpPr>
        <p:spPr bwMode="auto">
          <a:xfrm>
            <a:off x="1143000" y="2819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eaLnBrk="1" hangingPunct="1">
              <a:spcBef>
                <a:spcPct val="50000"/>
              </a:spcBef>
              <a:buClrTx/>
              <a:buSzTx/>
              <a:buFontTx/>
              <a:buNone/>
            </a:pPr>
            <a:r>
              <a:rPr lang="en-US" altLang="vi-VN">
                <a:cs typeface="Arial" panose="020B0604020202020204" pitchFamily="34" charset="0"/>
              </a:rPr>
              <a:t>± </a:t>
            </a:r>
            <a:r>
              <a:rPr lang="en-US" altLang="vi-VN"/>
              <a:t>z</a:t>
            </a:r>
            <a:r>
              <a:rPr lang="el-GR" altLang="vi-VN" baseline="-25000">
                <a:cs typeface="Arial" panose="020B0604020202020204" pitchFamily="34" charset="0"/>
              </a:rPr>
              <a:t>α</a:t>
            </a:r>
            <a:r>
              <a:rPr lang="en-US" altLang="vi-VN" baseline="-25000">
                <a:cs typeface="Arial" panose="020B0604020202020204" pitchFamily="34" charset="0"/>
              </a:rPr>
              <a:t>/2</a:t>
            </a:r>
            <a:endParaRPr lang="el-GR" altLang="vi-VN" baseline="-25000">
              <a:cs typeface="Arial" panose="020B0604020202020204" pitchFamily="34" charset="0"/>
            </a:endParaRPr>
          </a:p>
        </p:txBody>
      </p:sp>
      <p:sp>
        <p:nvSpPr>
          <p:cNvPr id="60437" name="Text Box 26"/>
          <p:cNvSpPr txBox="1">
            <a:spLocks noChangeArrowheads="1"/>
          </p:cNvSpPr>
          <p:nvPr/>
        </p:nvSpPr>
        <p:spPr bwMode="auto">
          <a:xfrm>
            <a:off x="5715000" y="4648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eaLnBrk="1" hangingPunct="1">
              <a:spcBef>
                <a:spcPct val="50000"/>
              </a:spcBef>
              <a:buClrTx/>
              <a:buSzTx/>
              <a:buFontTx/>
              <a:buNone/>
            </a:pPr>
            <a:r>
              <a:rPr lang="en-US" altLang="vi-VN" sz="1800"/>
              <a:t>0</a:t>
            </a:r>
            <a:endParaRPr lang="el-GR" altLang="vi-VN" sz="1800" baseline="-25000">
              <a:cs typeface="Arial" panose="020B0604020202020204" pitchFamily="34" charset="0"/>
            </a:endParaRPr>
          </a:p>
        </p:txBody>
      </p:sp>
      <p:sp>
        <p:nvSpPr>
          <p:cNvPr id="60438" name="Rectangle 28"/>
          <p:cNvSpPr>
            <a:spLocks noChangeArrowheads="1"/>
          </p:cNvSpPr>
          <p:nvPr/>
        </p:nvSpPr>
        <p:spPr bwMode="auto">
          <a:xfrm>
            <a:off x="5181600" y="1752600"/>
            <a:ext cx="1524000" cy="9017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110000"/>
              </a:lnSpc>
              <a:spcBef>
                <a:spcPct val="50000"/>
              </a:spcBef>
              <a:buClrTx/>
              <a:buSzTx/>
              <a:buFontTx/>
              <a:buNone/>
            </a:pPr>
            <a:r>
              <a:rPr lang="en-US" altLang="vi-VN" b="1" i="1">
                <a:solidFill>
                  <a:srgbClr val="008000"/>
                </a:solidFill>
              </a:rPr>
              <a:t>H</a:t>
            </a:r>
            <a:r>
              <a:rPr lang="en-US" altLang="vi-VN" b="1" baseline="-25000">
                <a:solidFill>
                  <a:srgbClr val="008000"/>
                </a:solidFill>
              </a:rPr>
              <a:t>0</a:t>
            </a:r>
            <a:r>
              <a:rPr lang="en-US" altLang="vi-VN" b="1">
                <a:solidFill>
                  <a:srgbClr val="008000"/>
                </a:solidFill>
              </a:rPr>
              <a:t>:</a:t>
            </a:r>
            <a:r>
              <a:rPr lang="en-US" altLang="vi-VN" b="1">
                <a:solidFill>
                  <a:srgbClr val="008000"/>
                </a:solidFill>
                <a:latin typeface="Times New Roman" panose="02020603050405020304" pitchFamily="18" charset="0"/>
              </a:rPr>
              <a:t> </a:t>
            </a:r>
            <a:r>
              <a:rPr lang="el-GR" altLang="vi-VN" b="1">
                <a:solidFill>
                  <a:srgbClr val="008000"/>
                </a:solidFill>
              </a:rPr>
              <a:t>μ</a:t>
            </a:r>
            <a:r>
              <a:rPr lang="en-US" altLang="vi-VN" b="1">
                <a:solidFill>
                  <a:srgbClr val="008000"/>
                </a:solidFill>
              </a:rPr>
              <a:t> = 3</a:t>
            </a:r>
            <a:r>
              <a:rPr lang="en-US" altLang="vi-VN" b="1">
                <a:solidFill>
                  <a:srgbClr val="008000"/>
                </a:solidFill>
                <a:latin typeface="Times New Roman" panose="02020603050405020304" pitchFamily="18" charset="0"/>
              </a:rPr>
              <a:t>    </a:t>
            </a:r>
            <a:r>
              <a:rPr lang="en-US" altLang="vi-VN" b="1" i="1">
                <a:solidFill>
                  <a:srgbClr val="008000"/>
                </a:solidFill>
              </a:rPr>
              <a:t>H</a:t>
            </a:r>
            <a:r>
              <a:rPr lang="en-US" altLang="vi-VN" b="1" baseline="-25000">
                <a:solidFill>
                  <a:srgbClr val="008000"/>
                </a:solidFill>
              </a:rPr>
              <a:t>A</a:t>
            </a:r>
            <a:r>
              <a:rPr lang="en-US" altLang="vi-VN" b="1">
                <a:solidFill>
                  <a:srgbClr val="008000"/>
                </a:solidFill>
              </a:rPr>
              <a:t>:</a:t>
            </a:r>
            <a:r>
              <a:rPr lang="en-US" altLang="vi-VN" b="1">
                <a:solidFill>
                  <a:srgbClr val="008000"/>
                </a:solidFill>
                <a:latin typeface="Times New Roman" panose="02020603050405020304" pitchFamily="18" charset="0"/>
              </a:rPr>
              <a:t> </a:t>
            </a:r>
            <a:r>
              <a:rPr lang="el-GR" altLang="vi-VN" b="1">
                <a:solidFill>
                  <a:srgbClr val="008000"/>
                </a:solidFill>
              </a:rPr>
              <a:t>μ</a:t>
            </a:r>
            <a:r>
              <a:rPr lang="en-US" altLang="vi-VN" b="1">
                <a:solidFill>
                  <a:srgbClr val="008000"/>
                </a:solidFill>
              </a:rPr>
              <a:t> </a:t>
            </a:r>
            <a:r>
              <a:rPr lang="en-US" altLang="vi-VN" b="1">
                <a:solidFill>
                  <a:srgbClr val="008000"/>
                </a:solidFill>
                <a:latin typeface="Symbol" panose="05050102010706020507" pitchFamily="18" charset="2"/>
              </a:rPr>
              <a:t>¹</a:t>
            </a:r>
            <a:r>
              <a:rPr lang="en-US" altLang="vi-VN" b="1">
                <a:solidFill>
                  <a:srgbClr val="008000"/>
                </a:solidFill>
              </a:rPr>
              <a:t> 3</a:t>
            </a:r>
          </a:p>
        </p:txBody>
      </p:sp>
      <p:sp>
        <p:nvSpPr>
          <p:cNvPr id="60439" name="Text Box 29"/>
          <p:cNvSpPr txBox="1">
            <a:spLocks noChangeArrowheads="1"/>
          </p:cNvSpPr>
          <p:nvPr/>
        </p:nvSpPr>
        <p:spPr bwMode="auto">
          <a:xfrm>
            <a:off x="7162800" y="45720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eaLnBrk="1" hangingPunct="1">
              <a:spcBef>
                <a:spcPct val="50000"/>
              </a:spcBef>
              <a:buClrTx/>
              <a:buSzTx/>
              <a:buFontTx/>
              <a:buNone/>
            </a:pPr>
            <a:r>
              <a:rPr lang="en-US" altLang="vi-VN" sz="2000"/>
              <a:t>z</a:t>
            </a:r>
            <a:r>
              <a:rPr lang="el-GR" altLang="vi-VN" sz="2000" baseline="-25000">
                <a:cs typeface="Arial" panose="020B0604020202020204" pitchFamily="34" charset="0"/>
              </a:rPr>
              <a:t>α</a:t>
            </a:r>
            <a:r>
              <a:rPr lang="en-US" altLang="vi-VN" sz="2000" baseline="-25000">
                <a:cs typeface="Arial" panose="020B0604020202020204" pitchFamily="34" charset="0"/>
              </a:rPr>
              <a:t>/2</a:t>
            </a:r>
            <a:endParaRPr lang="el-GR" altLang="vi-VN" sz="2000" baseline="-25000">
              <a:cs typeface="Arial" panose="020B0604020202020204" pitchFamily="34" charset="0"/>
            </a:endParaRPr>
          </a:p>
        </p:txBody>
      </p:sp>
      <p:sp>
        <p:nvSpPr>
          <p:cNvPr id="60440" name="Line 32"/>
          <p:cNvSpPr>
            <a:spLocks noChangeShapeType="1"/>
          </p:cNvSpPr>
          <p:nvPr/>
        </p:nvSpPr>
        <p:spPr bwMode="auto">
          <a:xfrm>
            <a:off x="7391400" y="42672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60441" name="Line 33"/>
          <p:cNvSpPr>
            <a:spLocks noChangeShapeType="1"/>
          </p:cNvSpPr>
          <p:nvPr/>
        </p:nvSpPr>
        <p:spPr bwMode="auto">
          <a:xfrm>
            <a:off x="7391400" y="44196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vi-VN"/>
          </a:p>
        </p:txBody>
      </p:sp>
      <p:sp>
        <p:nvSpPr>
          <p:cNvPr id="60442" name="Line 34"/>
          <p:cNvSpPr>
            <a:spLocks noChangeShapeType="1"/>
          </p:cNvSpPr>
          <p:nvPr/>
        </p:nvSpPr>
        <p:spPr bwMode="auto">
          <a:xfrm flipH="1">
            <a:off x="7543800" y="3657600"/>
            <a:ext cx="3048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vi-VN"/>
          </a:p>
        </p:txBody>
      </p:sp>
      <p:sp>
        <p:nvSpPr>
          <p:cNvPr id="60443" name="Rectangle 43"/>
          <p:cNvSpPr>
            <a:spLocks noChangeArrowheads="1"/>
          </p:cNvSpPr>
          <p:nvPr/>
        </p:nvSpPr>
        <p:spPr bwMode="auto">
          <a:xfrm flipH="1">
            <a:off x="7772400" y="32004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spcBef>
                <a:spcPct val="50000"/>
              </a:spcBef>
              <a:buClrTx/>
              <a:buSzTx/>
              <a:buFontTx/>
              <a:buNone/>
            </a:pPr>
            <a:r>
              <a:rPr lang="en-US" altLang="vi-VN" sz="2800" b="1">
                <a:sym typeface="Symbol" panose="05050102010706020507" pitchFamily="18" charset="2"/>
              </a:rPr>
              <a:t></a:t>
            </a:r>
            <a:r>
              <a:rPr lang="en-US" altLang="vi-VN" sz="2800"/>
              <a:t>/2</a:t>
            </a:r>
          </a:p>
        </p:txBody>
      </p:sp>
      <p:sp>
        <p:nvSpPr>
          <p:cNvPr id="60444" name="Slide Number Placeholder 2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D7368DCE-81E5-4C1D-83C4-9574916D60E2}" type="slidenum">
              <a:rPr lang="en-US" altLang="vi-VN" sz="1000">
                <a:latin typeface="Tahoma" panose="020B0604030504040204" pitchFamily="34" charset="0"/>
              </a:rPr>
              <a:pPr eaLnBrk="1" hangingPunct="1"/>
              <a:t>37</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2.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trung bình toång theå</a:t>
            </a:r>
            <a:endParaRPr lang="en-US" altLang="vi-VN" sz="4000" smtClean="0">
              <a:latin typeface="VNI-Times" pitchFamily="2" charset="0"/>
              <a:ea typeface="MS PGothic" panose="020B0600070205080204" pitchFamily="34" charset="-128"/>
            </a:endParaRPr>
          </a:p>
        </p:txBody>
      </p:sp>
      <p:sp>
        <p:nvSpPr>
          <p:cNvPr id="61443" name="Rectangle 3"/>
          <p:cNvSpPr>
            <a:spLocks noGrp="1" noChangeArrowheads="1"/>
          </p:cNvSpPr>
          <p:nvPr>
            <p:ph type="body" sz="half" idx="1"/>
          </p:nvPr>
        </p:nvSpPr>
        <p:spPr>
          <a:xfrm>
            <a:off x="685800" y="1676400"/>
            <a:ext cx="8001000" cy="5334000"/>
          </a:xfrm>
        </p:spPr>
        <p:txBody>
          <a:bodyPr/>
          <a:lstStyle/>
          <a:p>
            <a:pPr marL="457200" indent="-457200" eaLnBrk="1" hangingPunct="1">
              <a:lnSpc>
                <a:spcPct val="110000"/>
              </a:lnSpc>
              <a:buFont typeface="Wingdings" panose="05000000000000000000" pitchFamily="2" charset="2"/>
              <a:buNone/>
            </a:pPr>
            <a:r>
              <a:rPr lang="en-US" altLang="ja-JP" sz="2900" smtClean="0">
                <a:latin typeface="Times New Roman" panose="02020603050405020304" pitchFamily="18" charset="0"/>
                <a:ea typeface="MS PGothic" panose="020B0600070205080204" pitchFamily="34" charset="-128"/>
              </a:rPr>
              <a:t>	Ví </a:t>
            </a:r>
            <a:r>
              <a:rPr lang="en-US" altLang="ja-JP" sz="2900" smtClean="0">
                <a:latin typeface="VNI-Times" pitchFamily="2" charset="0"/>
                <a:ea typeface="MS PGothic" panose="020B0600070205080204" pitchFamily="34" charset="-128"/>
              </a:rPr>
              <a:t>duï </a:t>
            </a:r>
            <a:r>
              <a:rPr lang="fr-FR" altLang="ja-JP" sz="2900" smtClean="0">
                <a:latin typeface="VNI-Times" pitchFamily="2" charset="0"/>
                <a:ea typeface="MS PGothic" panose="020B0600070205080204" pitchFamily="34" charset="-128"/>
              </a:rPr>
              <a:t>Moät nhaø maùy saûn xuaát mì quy ñònh troïng löôïng trung bình 1 goùi mì laø </a:t>
            </a:r>
            <a:r>
              <a:rPr lang="en-US" altLang="ja-JP" sz="2900" smtClean="0">
                <a:latin typeface="VNI-Times" pitchFamily="2" charset="0"/>
                <a:ea typeface="MS PGothic" panose="020B0600070205080204" pitchFamily="34" charset="-128"/>
              </a:rPr>
              <a:t>μ</a:t>
            </a:r>
            <a:r>
              <a:rPr lang="fr-FR" altLang="ja-JP" sz="2900" baseline="-25000" smtClean="0">
                <a:latin typeface="VNI-Times" pitchFamily="2" charset="0"/>
                <a:ea typeface="MS PGothic" panose="020B0600070205080204" pitchFamily="34" charset="-128"/>
              </a:rPr>
              <a:t>0</a:t>
            </a:r>
            <a:r>
              <a:rPr lang="fr-FR" altLang="ja-JP" sz="2900" smtClean="0">
                <a:latin typeface="VNI-Times" pitchFamily="2" charset="0"/>
                <a:ea typeface="MS PGothic" panose="020B0600070205080204" pitchFamily="34" charset="-128"/>
              </a:rPr>
              <a:t> = 75g, ñoä leäch chuaån </a:t>
            </a:r>
            <a:r>
              <a:rPr lang="en-US" altLang="ja-JP" sz="2900" smtClean="0">
                <a:latin typeface="VNI-Times" pitchFamily="2" charset="0"/>
                <a:ea typeface="MS PGothic" panose="020B0600070205080204" pitchFamily="34" charset="-128"/>
                <a:sym typeface="Symbol" panose="05050102010706020507" pitchFamily="18" charset="2"/>
              </a:rPr>
              <a:t></a:t>
            </a:r>
            <a:r>
              <a:rPr lang="fr-FR" altLang="ja-JP" sz="2900" smtClean="0">
                <a:latin typeface="VNI-Times" pitchFamily="2" charset="0"/>
                <a:ea typeface="MS PGothic" panose="020B0600070205080204" pitchFamily="34" charset="-128"/>
              </a:rPr>
              <a:t> = 15g. Sau moät thôøi gian saûn xuaát kieåm tra 80 goùi ta coù troïng löôïng trung bình moãi goùi laø 72g. Cho keát luaän veà tình hình saûn xuaát vôùi möùc yù nghóa </a:t>
            </a:r>
            <a:r>
              <a:rPr lang="en-US" altLang="ja-JP" sz="2900" smtClean="0">
                <a:latin typeface="VNI-Times" pitchFamily="2" charset="0"/>
                <a:ea typeface="MS PGothic" panose="020B0600070205080204" pitchFamily="34" charset="-128"/>
              </a:rPr>
              <a:t>α</a:t>
            </a:r>
            <a:r>
              <a:rPr lang="fr-FR" altLang="ja-JP" sz="2900" smtClean="0">
                <a:latin typeface="VNI-Times" pitchFamily="2" charset="0"/>
                <a:ea typeface="MS PGothic" panose="020B0600070205080204" pitchFamily="34" charset="-128"/>
              </a:rPr>
              <a:t> = 5%.</a:t>
            </a:r>
            <a:endParaRPr lang="en-US" altLang="vi-VN" sz="2900" smtClean="0">
              <a:latin typeface="VNI-Times" pitchFamily="2" charset="0"/>
            </a:endParaRPr>
          </a:p>
        </p:txBody>
      </p:sp>
      <p:sp>
        <p:nvSpPr>
          <p:cNvPr id="61444"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1445"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1446"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144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1448" name="Rectangle 9"/>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1449" name="Rectangle 11"/>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1450"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99DDC0D-6287-49DE-9E47-4968BF0202BC}" type="slidenum">
              <a:rPr lang="en-US" altLang="vi-VN" sz="1000">
                <a:latin typeface="Tahoma" panose="020B0604030504040204" pitchFamily="34" charset="0"/>
              </a:rPr>
              <a:pPr eaLnBrk="1" hangingPunct="1"/>
              <a:t>38</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3"/>
          <p:cNvGraphicFramePr>
            <a:graphicFrameLocks noChangeAspect="1"/>
          </p:cNvGraphicFramePr>
          <p:nvPr>
            <p:ph idx="1"/>
          </p:nvPr>
        </p:nvGraphicFramePr>
        <p:xfrm>
          <a:off x="328613" y="1484313"/>
          <a:ext cx="11177587" cy="5521325"/>
        </p:xfrm>
        <a:graphic>
          <a:graphicData uri="http://schemas.openxmlformats.org/presentationml/2006/ole">
            <mc:AlternateContent xmlns:mc="http://schemas.openxmlformats.org/markup-compatibility/2006">
              <mc:Choice xmlns:v="urn:schemas-microsoft-com:vml" Requires="v">
                <p:oleObj spid="_x0000_s23565" name="Document" r:id="rId3" imgW="5698281" imgH="2815087" progId="Word.Document.8">
                  <p:embed/>
                </p:oleObj>
              </mc:Choice>
              <mc:Fallback>
                <p:oleObj name="Document" r:id="rId3" imgW="5698281" imgH="2815087"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484313"/>
                        <a:ext cx="11177587"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5"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3556"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3557"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355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3559" name="Rectangle 8"/>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3560" name="Rectangle 9"/>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3561" name="Rectangle 12"/>
          <p:cNvSpPr>
            <a:spLocks noGrp="1" noChangeArrowheads="1"/>
          </p:cNvSpPr>
          <p:nvPr>
            <p:ph type="title"/>
          </p:nvPr>
        </p:nvSpPr>
        <p:spPr>
          <a:xfrm>
            <a:off x="304800" y="609600"/>
            <a:ext cx="8763000" cy="762000"/>
          </a:xfrm>
          <a:noFill/>
        </p:spPr>
        <p:txBody>
          <a:bodyPr/>
          <a:lstStyle/>
          <a:p>
            <a:pPr marL="1041400" indent="-1041400" eaLnBrk="1" hangingPunct="1"/>
            <a:r>
              <a:rPr lang="en-US" altLang="ja-JP" sz="4400" b="1" smtClean="0">
                <a:latin typeface="VNI-Times" pitchFamily="2" charset="0"/>
                <a:ea typeface="MS PGothic" panose="020B0600070205080204" pitchFamily="34" charset="-128"/>
              </a:rPr>
              <a:t>2. Kieåm ñònh giaû thuyeát veà </a:t>
            </a:r>
            <a:br>
              <a:rPr lang="en-US" altLang="ja-JP" sz="4400" b="1" smtClean="0">
                <a:latin typeface="VNI-Times" pitchFamily="2" charset="0"/>
                <a:ea typeface="MS PGothic" panose="020B0600070205080204" pitchFamily="34" charset="-128"/>
              </a:rPr>
            </a:br>
            <a:r>
              <a:rPr lang="en-US" altLang="ja-JP" sz="4400" b="1" smtClean="0">
                <a:latin typeface="VNI-Times" pitchFamily="2" charset="0"/>
                <a:ea typeface="MS PGothic" panose="020B0600070205080204" pitchFamily="34" charset="-128"/>
              </a:rPr>
              <a:t>trung bình toång theå</a:t>
            </a:r>
            <a:endParaRPr lang="en-US" altLang="vi-VN" sz="4400" b="1" smtClean="0">
              <a:latin typeface="VNI-Times" pitchFamily="2" charset="0"/>
              <a:ea typeface="MS PGothic" panose="020B0600070205080204" pitchFamily="34" charset="-128"/>
            </a:endParaRPr>
          </a:p>
        </p:txBody>
      </p:sp>
      <p:sp>
        <p:nvSpPr>
          <p:cNvPr id="23562"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EBB78FD9-CF87-4926-892E-14675B59C1D4}" type="slidenum">
              <a:rPr lang="en-US" altLang="vi-VN" sz="1000">
                <a:latin typeface="Tahoma" panose="020B0604030504040204" pitchFamily="34" charset="0"/>
              </a:rPr>
              <a:pPr eaLnBrk="1" hangingPunct="1"/>
              <a:t>39</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381000"/>
            <a:ext cx="8763000" cy="762000"/>
          </a:xfrm>
          <a:noFill/>
        </p:spPr>
        <p:txBody>
          <a:bodyPr/>
          <a:lstStyle/>
          <a:p>
            <a:pPr marL="1041400" indent="-1041400" eaLnBrk="1" hangingPunct="1">
              <a:buFontTx/>
              <a:buAutoNum type="romanUcPeriod"/>
            </a:pPr>
            <a:r>
              <a:rPr lang="en-US" altLang="ja-JP" sz="3600" b="1" smtClean="0">
                <a:latin typeface="VNI-Cooper" pitchFamily="2" charset="0"/>
                <a:ea typeface="MS PGothic" panose="020B0600070205080204" pitchFamily="34" charset="-128"/>
              </a:rPr>
              <a:t>ÖÔÙC LÖÔÏNG</a:t>
            </a:r>
            <a:r>
              <a:rPr lang="en-US" altLang="ja-JP" sz="3600" b="1" smtClean="0">
                <a:latin typeface="VNI-Times" pitchFamily="2" charset="0"/>
                <a:ea typeface="MS PGothic" panose="020B0600070205080204" pitchFamily="34" charset="-128"/>
              </a:rPr>
              <a:t/>
            </a:r>
            <a:br>
              <a:rPr lang="en-US" altLang="ja-JP" sz="3600" b="1" smtClean="0">
                <a:latin typeface="VNI-Times" pitchFamily="2" charset="0"/>
                <a:ea typeface="MS PGothic" panose="020B0600070205080204" pitchFamily="34" charset="-128"/>
              </a:rPr>
            </a:br>
            <a:r>
              <a:rPr lang="en-US" altLang="ja-JP" sz="3200" b="1" i="1" smtClean="0">
                <a:ea typeface="MS PGothic" panose="020B0600070205080204" pitchFamily="34" charset="-128"/>
              </a:rPr>
              <a:t>Estimation</a:t>
            </a:r>
            <a:r>
              <a:rPr lang="en-US" altLang="ja-JP" sz="3200" smtClean="0">
                <a:ea typeface="MS PGothic" panose="020B0600070205080204" pitchFamily="34" charset="-128"/>
              </a:rPr>
              <a:t> </a:t>
            </a:r>
            <a:endParaRPr lang="en-US" altLang="vi-VN" sz="3200" smtClean="0"/>
          </a:p>
        </p:txBody>
      </p:sp>
      <p:sp>
        <p:nvSpPr>
          <p:cNvPr id="48131" name="Rectangle 3"/>
          <p:cNvSpPr>
            <a:spLocks noGrp="1" noChangeArrowheads="1"/>
          </p:cNvSpPr>
          <p:nvPr>
            <p:ph type="body" sz="half" idx="1"/>
          </p:nvPr>
        </p:nvSpPr>
        <p:spPr>
          <a:xfrm>
            <a:off x="762000" y="1600200"/>
            <a:ext cx="8229600" cy="4114800"/>
          </a:xfrm>
        </p:spPr>
        <p:txBody>
          <a:bodyPr/>
          <a:lstStyle/>
          <a:p>
            <a:pPr marL="457200" indent="-457200" eaLnBrk="1" hangingPunct="1">
              <a:lnSpc>
                <a:spcPct val="110000"/>
              </a:lnSpc>
              <a:buFont typeface="Wingdings" panose="05000000000000000000" pitchFamily="2" charset="2"/>
              <a:buNone/>
            </a:pPr>
            <a:r>
              <a:rPr lang="en-US" altLang="ja-JP" sz="3200" b="1" smtClean="0">
                <a:solidFill>
                  <a:srgbClr val="C00000"/>
                </a:solidFill>
                <a:latin typeface="VNI-Times" pitchFamily="2" charset="0"/>
                <a:ea typeface="MS PGothic" panose="020B0600070205080204" pitchFamily="34" charset="-128"/>
              </a:rPr>
              <a:t>2. Öôùc löôïng khoaûng – Interval Estimation</a:t>
            </a:r>
          </a:p>
          <a:p>
            <a:pPr marL="457200" indent="-457200" eaLnBrk="1" hangingPunct="1">
              <a:lnSpc>
                <a:spcPct val="110000"/>
              </a:lnSpc>
              <a:buFont typeface="Wingdings" panose="05000000000000000000" pitchFamily="2" charset="2"/>
              <a:buNone/>
            </a:pPr>
            <a:r>
              <a:rPr lang="en-US" altLang="ja-JP" sz="2300" b="1" smtClean="0">
                <a:solidFill>
                  <a:srgbClr val="C00000"/>
                </a:solidFill>
                <a:latin typeface="VNI-Times" pitchFamily="2" charset="0"/>
                <a:ea typeface="MS PGothic" panose="020B0600070205080204" pitchFamily="34" charset="-128"/>
              </a:rPr>
              <a:t>2.1. Öôùc löôïng trung  bình toång theå (μ)</a:t>
            </a:r>
            <a:r>
              <a:rPr lang="en-US" altLang="ja-JP" sz="2300" smtClean="0">
                <a:solidFill>
                  <a:srgbClr val="C00000"/>
                </a:solidFill>
                <a:latin typeface="VNI-Times" pitchFamily="2" charset="0"/>
                <a:ea typeface="MS PGothic" panose="020B0600070205080204" pitchFamily="34" charset="-128"/>
              </a:rPr>
              <a:t/>
            </a:r>
            <a:br>
              <a:rPr lang="en-US" altLang="ja-JP" sz="2300" smtClean="0">
                <a:solidFill>
                  <a:srgbClr val="C00000"/>
                </a:solidFill>
                <a:latin typeface="VNI-Times" pitchFamily="2" charset="0"/>
                <a:ea typeface="MS PGothic" panose="020B0600070205080204" pitchFamily="34" charset="-128"/>
              </a:rPr>
            </a:br>
            <a:r>
              <a:rPr lang="en-US" altLang="ja-JP" sz="1600" i="1" smtClean="0">
                <a:solidFill>
                  <a:srgbClr val="C00000"/>
                </a:solidFill>
                <a:ea typeface="MS PGothic" panose="020B0600070205080204" pitchFamily="34" charset="-128"/>
              </a:rPr>
              <a:t>(Confidence intervals for mean of a normal population)</a:t>
            </a:r>
          </a:p>
          <a:p>
            <a:pPr marL="457200" indent="-457200" eaLnBrk="1" hangingPunct="1">
              <a:lnSpc>
                <a:spcPct val="110000"/>
              </a:lnSpc>
              <a:buFont typeface="Wingdings" panose="05000000000000000000" pitchFamily="2" charset="2"/>
              <a:buNone/>
            </a:pPr>
            <a:r>
              <a:rPr lang="en-US" altLang="ja-JP" sz="2300" b="1" smtClean="0">
                <a:solidFill>
                  <a:srgbClr val="C00000"/>
                </a:solidFill>
                <a:latin typeface="VNI-Times" pitchFamily="2" charset="0"/>
                <a:ea typeface="MS PGothic" panose="020B0600070205080204" pitchFamily="34" charset="-128"/>
              </a:rPr>
              <a:t>2.2. Öôùc löôïng tyû leä toång theå (p)</a:t>
            </a:r>
            <a:r>
              <a:rPr lang="en-US" altLang="ja-JP" sz="2300" smtClean="0">
                <a:solidFill>
                  <a:srgbClr val="C00000"/>
                </a:solidFill>
                <a:latin typeface="VNI-Times" pitchFamily="2" charset="0"/>
                <a:ea typeface="MS PGothic" panose="020B0600070205080204" pitchFamily="34" charset="-128"/>
              </a:rPr>
              <a:t/>
            </a:r>
            <a:br>
              <a:rPr lang="en-US" altLang="ja-JP" sz="2300" smtClean="0">
                <a:solidFill>
                  <a:srgbClr val="C00000"/>
                </a:solidFill>
                <a:latin typeface="VNI-Times" pitchFamily="2" charset="0"/>
                <a:ea typeface="MS PGothic" panose="020B0600070205080204" pitchFamily="34" charset="-128"/>
              </a:rPr>
            </a:br>
            <a:r>
              <a:rPr lang="en-US" altLang="ja-JP" sz="1600" i="1" smtClean="0">
                <a:solidFill>
                  <a:srgbClr val="C00000"/>
                </a:solidFill>
                <a:ea typeface="MS PGothic" panose="020B0600070205080204" pitchFamily="34" charset="-128"/>
              </a:rPr>
              <a:t>(Confidence intervals for population proportion)</a:t>
            </a:r>
            <a:endParaRPr lang="en-US" altLang="ja-JP" sz="2300" b="1" smtClean="0">
              <a:solidFill>
                <a:srgbClr val="C00000"/>
              </a:solidFill>
              <a:latin typeface="VNI-Times" pitchFamily="2" charset="0"/>
              <a:ea typeface="MS PGothic" panose="020B0600070205080204" pitchFamily="34" charset="-128"/>
            </a:endParaRPr>
          </a:p>
          <a:p>
            <a:pPr marL="457200" indent="-457200" eaLnBrk="1" hangingPunct="1">
              <a:lnSpc>
                <a:spcPct val="110000"/>
              </a:lnSpc>
              <a:buFont typeface="Wingdings" panose="05000000000000000000" pitchFamily="2" charset="2"/>
              <a:buNone/>
            </a:pPr>
            <a:r>
              <a:rPr lang="en-US" altLang="ja-JP" sz="2300" b="1" smtClean="0">
                <a:solidFill>
                  <a:srgbClr val="C00000"/>
                </a:solidFill>
                <a:latin typeface="VNI-Times" pitchFamily="2" charset="0"/>
                <a:ea typeface="MS PGothic" panose="020B0600070205080204" pitchFamily="34" charset="-128"/>
              </a:rPr>
              <a:t>2.3. Öôùc löôïng phöông sai toång theå (</a:t>
            </a:r>
            <a:r>
              <a:rPr lang="el-GR" altLang="ja-JP" sz="2300" b="1" smtClean="0">
                <a:solidFill>
                  <a:srgbClr val="C00000"/>
                </a:solidFill>
                <a:latin typeface="Times New Roman" panose="02020603050405020304" pitchFamily="18" charset="0"/>
                <a:ea typeface="MS PGothic" panose="020B0600070205080204" pitchFamily="34" charset="-128"/>
              </a:rPr>
              <a:t>σ</a:t>
            </a:r>
            <a:r>
              <a:rPr lang="en-US" altLang="ja-JP" sz="2300" b="1" baseline="30000" smtClean="0">
                <a:solidFill>
                  <a:srgbClr val="C00000"/>
                </a:solidFill>
                <a:latin typeface="Times New Roman" panose="02020603050405020304" pitchFamily="18" charset="0"/>
                <a:ea typeface="MS PGothic" panose="020B0600070205080204" pitchFamily="34" charset="-128"/>
              </a:rPr>
              <a:t>2</a:t>
            </a:r>
            <a:r>
              <a:rPr lang="en-US" altLang="ja-JP" sz="2300" b="1" smtClean="0">
                <a:solidFill>
                  <a:srgbClr val="C00000"/>
                </a:solidFill>
                <a:latin typeface="Times New Roman" panose="02020603050405020304" pitchFamily="18" charset="0"/>
                <a:ea typeface="MS PGothic" panose="020B0600070205080204" pitchFamily="34" charset="-128"/>
              </a:rPr>
              <a:t>)</a:t>
            </a:r>
            <a:r>
              <a:rPr lang="en-US" altLang="ja-JP" sz="2300" smtClean="0">
                <a:solidFill>
                  <a:srgbClr val="C00000"/>
                </a:solidFill>
                <a:latin typeface="VNI-Times" pitchFamily="2" charset="0"/>
                <a:ea typeface="MS PGothic" panose="020B0600070205080204" pitchFamily="34" charset="-128"/>
              </a:rPr>
              <a:t/>
            </a:r>
            <a:br>
              <a:rPr lang="en-US" altLang="ja-JP" sz="2300" smtClean="0">
                <a:solidFill>
                  <a:srgbClr val="C00000"/>
                </a:solidFill>
                <a:latin typeface="VNI-Times" pitchFamily="2" charset="0"/>
                <a:ea typeface="MS PGothic" panose="020B0600070205080204" pitchFamily="34" charset="-128"/>
              </a:rPr>
            </a:br>
            <a:r>
              <a:rPr lang="en-US" altLang="ja-JP" sz="1400" i="1" smtClean="0">
                <a:solidFill>
                  <a:srgbClr val="C00000"/>
                </a:solidFill>
                <a:ea typeface="MS PGothic" panose="020B0600070205080204" pitchFamily="34" charset="-128"/>
              </a:rPr>
              <a:t>(Confidence intervals for the variance of a normal population)</a:t>
            </a:r>
            <a:endParaRPr lang="en-US" altLang="ja-JP" sz="3200" b="1" smtClean="0">
              <a:solidFill>
                <a:srgbClr val="C00000"/>
              </a:solidFill>
              <a:latin typeface="VNI-Times" pitchFamily="2" charset="0"/>
              <a:ea typeface="MS PGothic" panose="020B0600070205080204" pitchFamily="34" charset="-128"/>
            </a:endParaRPr>
          </a:p>
          <a:p>
            <a:pPr marL="844550" lvl="1" indent="-419100" eaLnBrk="1" hangingPunct="1">
              <a:buFont typeface="Wingdings" panose="05000000000000000000" pitchFamily="2" charset="2"/>
              <a:buNone/>
            </a:pPr>
            <a:endParaRPr lang="en-US" altLang="ja-JP" sz="2800" smtClean="0">
              <a:solidFill>
                <a:srgbClr val="C00000"/>
              </a:solidFill>
              <a:latin typeface="VNI-Times" pitchFamily="2" charset="0"/>
              <a:ea typeface="MS PGothic" panose="020B0600070205080204" pitchFamily="34" charset="-128"/>
            </a:endParaRPr>
          </a:p>
          <a:p>
            <a:pPr marL="844550" lvl="1" indent="-419100" eaLnBrk="1" hangingPunct="1">
              <a:buFont typeface="Wingdings" panose="05000000000000000000" pitchFamily="2" charset="2"/>
              <a:buNone/>
            </a:pPr>
            <a:endParaRPr lang="en-US" altLang="ja-JP" sz="2800" smtClean="0">
              <a:solidFill>
                <a:srgbClr val="C00000"/>
              </a:solidFill>
              <a:latin typeface="VNI-Times" pitchFamily="2" charset="0"/>
              <a:ea typeface="MS PGothic" panose="020B0600070205080204" pitchFamily="34" charset="-128"/>
            </a:endParaRPr>
          </a:p>
          <a:p>
            <a:pPr marL="844550" lvl="1" indent="-419100" eaLnBrk="1" hangingPunct="1">
              <a:lnSpc>
                <a:spcPct val="110000"/>
              </a:lnSpc>
              <a:buFont typeface="Wingdings" panose="05000000000000000000" pitchFamily="2" charset="2"/>
              <a:buNone/>
            </a:pPr>
            <a:endParaRPr lang="en-US" altLang="vi-VN" sz="2200" smtClean="0">
              <a:solidFill>
                <a:srgbClr val="C00000"/>
              </a:solidFill>
              <a:latin typeface="VNI-Times" pitchFamily="2" charset="0"/>
            </a:endParaRPr>
          </a:p>
          <a:p>
            <a:pPr marL="844550" lvl="1" indent="-419100" eaLnBrk="1" hangingPunct="1">
              <a:lnSpc>
                <a:spcPct val="110000"/>
              </a:lnSpc>
            </a:pPr>
            <a:endParaRPr lang="en-US" altLang="vi-VN" sz="2200" smtClean="0">
              <a:solidFill>
                <a:srgbClr val="C00000"/>
              </a:solidFill>
              <a:latin typeface="VNI-Helve" pitchFamily="2" charset="0"/>
            </a:endParaRPr>
          </a:p>
        </p:txBody>
      </p:sp>
      <p:sp>
        <p:nvSpPr>
          <p:cNvPr id="4813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F3C8C5BF-8588-4B9C-A179-75200D07FD9B}" type="slidenum">
              <a:rPr lang="en-US" altLang="vi-VN" sz="1000">
                <a:latin typeface="Tahoma" panose="020B0604030504040204" pitchFamily="34" charset="0"/>
              </a:rPr>
              <a:pPr eaLnBrk="1" hangingPunct="1"/>
              <a:t>4</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2.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trung bình toång theå</a:t>
            </a:r>
            <a:endParaRPr lang="en-US" altLang="vi-VN" sz="4000" b="1" smtClean="0">
              <a:latin typeface="VNI-Times" pitchFamily="2" charset="0"/>
              <a:ea typeface="MS PGothic" panose="020B0600070205080204" pitchFamily="34" charset="-128"/>
            </a:endParaRPr>
          </a:p>
        </p:txBody>
      </p:sp>
      <p:sp>
        <p:nvSpPr>
          <p:cNvPr id="24583" name="Rectangle 3"/>
          <p:cNvSpPr>
            <a:spLocks noGrp="1" noChangeArrowheads="1"/>
          </p:cNvSpPr>
          <p:nvPr>
            <p:ph type="body" sz="half" idx="1"/>
          </p:nvPr>
        </p:nvSpPr>
        <p:spPr>
          <a:xfrm>
            <a:off x="1143000" y="1295400"/>
            <a:ext cx="8001000" cy="5334000"/>
          </a:xfrm>
        </p:spPr>
        <p:txBody>
          <a:bodyPr/>
          <a:lstStyle/>
          <a:p>
            <a:pPr marL="457200" indent="-457200" eaLnBrk="1" hangingPunct="1">
              <a:lnSpc>
                <a:spcPct val="110000"/>
              </a:lnSpc>
              <a:buFont typeface="Wingdings" panose="05000000000000000000" pitchFamily="2" charset="2"/>
              <a:buNone/>
            </a:pPr>
            <a:endParaRPr lang="en-US" altLang="ja-JP"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q"/>
            </a:pPr>
            <a:r>
              <a:rPr lang="en-US" altLang="ja-JP" sz="2800" b="1" smtClean="0">
                <a:latin typeface="VNI-Times" pitchFamily="2" charset="0"/>
                <a:ea typeface="MS PGothic" panose="020B0600070205080204" pitchFamily="34" charset="-128"/>
              </a:rPr>
              <a:t>Trường hợp n&lt;30</a:t>
            </a:r>
          </a:p>
          <a:p>
            <a:pPr marL="533400" lvl="1" indent="-419100" eaLnBrk="1" hangingPunct="1">
              <a:lnSpc>
                <a:spcPct val="110000"/>
              </a:lnSpc>
              <a:buFontTx/>
              <a:buChar char="o"/>
            </a:pPr>
            <a:r>
              <a:rPr lang="en-US" altLang="ja-JP" sz="2800" b="1" smtClean="0">
                <a:latin typeface="Times New Roman" panose="02020603050405020304" pitchFamily="18" charset="0"/>
                <a:ea typeface="MS PGothic" panose="020B0600070205080204" pitchFamily="34" charset="-128"/>
              </a:rPr>
              <a:t>Nếu       đã biết</a:t>
            </a: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Giả thuyết</a:t>
            </a:r>
          </a:p>
          <a:p>
            <a:pPr marL="533400" lvl="1" indent="-419100" eaLnBrk="1" hangingPunct="1">
              <a:lnSpc>
                <a:spcPct val="110000"/>
              </a:lnSpc>
              <a:buFont typeface="Wingdings" panose="05000000000000000000" pitchFamily="2" charset="2"/>
              <a:buNone/>
            </a:pPr>
            <a:endParaRPr lang="en-US" altLang="ja-JP" sz="2800" b="1" smtClean="0">
              <a:latin typeface="Times New Roman" panose="02020603050405020304" pitchFamily="18"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Giaù trò kieåm ñònh</a:t>
            </a:r>
          </a:p>
          <a:p>
            <a:pPr marL="533400" lvl="1" indent="-419100" eaLnBrk="1" hangingPunct="1">
              <a:lnSpc>
                <a:spcPct val="110000"/>
              </a:lnSpc>
              <a:buFont typeface="Wingdings" panose="05000000000000000000" pitchFamily="2" charset="2"/>
              <a:buNone/>
            </a:pP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Quy tắc kiểm định: Bác bỏ giả thiết H</a:t>
            </a:r>
            <a:r>
              <a:rPr lang="en-US" altLang="ja-JP" sz="2800" baseline="-25000" smtClean="0">
                <a:latin typeface="Times New Roman" panose="02020603050405020304" pitchFamily="18" charset="0"/>
                <a:ea typeface="MS PGothic" panose="020B0600070205080204" pitchFamily="34" charset="-128"/>
              </a:rPr>
              <a:t>0</a:t>
            </a:r>
            <a:endParaRPr lang="en-US" altLang="vi-VN" sz="2800" smtClean="0">
              <a:latin typeface="Times New Roman" panose="02020603050405020304" pitchFamily="18" charset="0"/>
            </a:endParaRPr>
          </a:p>
        </p:txBody>
      </p:sp>
      <p:sp>
        <p:nvSpPr>
          <p:cNvPr id="24584"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4585"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4586"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458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4578" name="Object 8"/>
          <p:cNvGraphicFramePr>
            <a:graphicFrameLocks noChangeAspect="1"/>
          </p:cNvGraphicFramePr>
          <p:nvPr/>
        </p:nvGraphicFramePr>
        <p:xfrm>
          <a:off x="3429000" y="2895600"/>
          <a:ext cx="1905000" cy="1092200"/>
        </p:xfrm>
        <a:graphic>
          <a:graphicData uri="http://schemas.openxmlformats.org/presentationml/2006/ole">
            <mc:AlternateContent xmlns:mc="http://schemas.openxmlformats.org/markup-compatibility/2006">
              <mc:Choice xmlns:v="urn:schemas-microsoft-com:vml" Requires="v">
                <p:oleObj spid="_x0000_s24599" name="Equation" r:id="rId4" imgW="850531" imgH="482391" progId="Equation.DSMT4">
                  <p:embed/>
                </p:oleObj>
              </mc:Choice>
              <mc:Fallback>
                <p:oleObj name="Equation" r:id="rId4" imgW="850531" imgH="482391"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895600"/>
                        <a:ext cx="190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8" name="Rectangle 9"/>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4579" name="Object 10"/>
          <p:cNvGraphicFramePr>
            <a:graphicFrameLocks noChangeAspect="1"/>
          </p:cNvGraphicFramePr>
          <p:nvPr/>
        </p:nvGraphicFramePr>
        <p:xfrm>
          <a:off x="4419600" y="3887788"/>
          <a:ext cx="1447800" cy="1370012"/>
        </p:xfrm>
        <a:graphic>
          <a:graphicData uri="http://schemas.openxmlformats.org/presentationml/2006/ole">
            <mc:AlternateContent xmlns:mc="http://schemas.openxmlformats.org/markup-compatibility/2006">
              <mc:Choice xmlns:v="urn:schemas-microsoft-com:vml" Requires="v">
                <p:oleObj spid="_x0000_s24600" name="Equation" r:id="rId6" imgW="698500" imgH="660400" progId="Equation.DSMT4">
                  <p:embed/>
                </p:oleObj>
              </mc:Choice>
              <mc:Fallback>
                <p:oleObj name="Equation" r:id="rId6" imgW="698500" imgH="6604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887788"/>
                        <a:ext cx="14478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9" name="Rectangle 11"/>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4580" name="Object 1"/>
          <p:cNvGraphicFramePr>
            <a:graphicFrameLocks noChangeAspect="1"/>
          </p:cNvGraphicFramePr>
          <p:nvPr/>
        </p:nvGraphicFramePr>
        <p:xfrm>
          <a:off x="2574925" y="2574925"/>
          <a:ext cx="320675" cy="320675"/>
        </p:xfrm>
        <a:graphic>
          <a:graphicData uri="http://schemas.openxmlformats.org/presentationml/2006/ole">
            <mc:AlternateContent xmlns:mc="http://schemas.openxmlformats.org/markup-compatibility/2006">
              <mc:Choice xmlns:v="urn:schemas-microsoft-com:vml" Requires="v">
                <p:oleObj spid="_x0000_s24601" name="Equation" r:id="rId8" imgW="139700" imgH="139700" progId="Equation.DSMT4">
                  <p:embed/>
                </p:oleObj>
              </mc:Choice>
              <mc:Fallback>
                <p:oleObj name="Equation" r:id="rId8" imgW="139700" imgH="1397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4925" y="257492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1"/>
          <p:cNvGraphicFramePr>
            <a:graphicFrameLocks noChangeAspect="1"/>
          </p:cNvGraphicFramePr>
          <p:nvPr/>
        </p:nvGraphicFramePr>
        <p:xfrm>
          <a:off x="3546475" y="5791200"/>
          <a:ext cx="2355850" cy="823913"/>
        </p:xfrm>
        <a:graphic>
          <a:graphicData uri="http://schemas.openxmlformats.org/presentationml/2006/ole">
            <mc:AlternateContent xmlns:mc="http://schemas.openxmlformats.org/markup-compatibility/2006">
              <mc:Choice xmlns:v="urn:schemas-microsoft-com:vml" Requires="v">
                <p:oleObj spid="_x0000_s24602" name="Equation" r:id="rId10" imgW="736280" imgH="253890" progId="Equation.DSMT4">
                  <p:embed/>
                </p:oleObj>
              </mc:Choice>
              <mc:Fallback>
                <p:oleObj name="Equation" r:id="rId10" imgW="736280" imgH="25389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6475" y="5791200"/>
                        <a:ext cx="23558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0" name="Slide Number Placeholder 1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0F119C1F-88CD-4A5F-9C46-8076139D4662}" type="slidenum">
              <a:rPr lang="en-US" altLang="vi-VN" sz="1000">
                <a:latin typeface="Tahoma" panose="020B0604030504040204" pitchFamily="34" charset="0"/>
              </a:rPr>
              <a:pPr eaLnBrk="1" hangingPunct="1"/>
              <a:t>40</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2.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trung bình toång theå</a:t>
            </a:r>
            <a:endParaRPr lang="en-US" altLang="vi-VN" sz="4000" b="1" smtClean="0">
              <a:latin typeface="VNI-Times" pitchFamily="2" charset="0"/>
              <a:ea typeface="MS PGothic" panose="020B0600070205080204" pitchFamily="34" charset="-128"/>
            </a:endParaRPr>
          </a:p>
        </p:txBody>
      </p:sp>
      <p:sp>
        <p:nvSpPr>
          <p:cNvPr id="25607" name="Rectangle 3"/>
          <p:cNvSpPr>
            <a:spLocks noGrp="1" noChangeArrowheads="1"/>
          </p:cNvSpPr>
          <p:nvPr>
            <p:ph type="body" sz="half" idx="1"/>
          </p:nvPr>
        </p:nvSpPr>
        <p:spPr>
          <a:xfrm>
            <a:off x="1143000" y="914400"/>
            <a:ext cx="8001000" cy="5334000"/>
          </a:xfrm>
        </p:spPr>
        <p:txBody>
          <a:bodyPr/>
          <a:lstStyle/>
          <a:p>
            <a:pPr marL="457200" indent="-457200" eaLnBrk="1" hangingPunct="1">
              <a:lnSpc>
                <a:spcPct val="110000"/>
              </a:lnSpc>
              <a:buFont typeface="Wingdings" panose="05000000000000000000" pitchFamily="2" charset="2"/>
              <a:buNone/>
            </a:pPr>
            <a:endParaRPr lang="en-US" altLang="ja-JP"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q"/>
            </a:pPr>
            <a:r>
              <a:rPr lang="en-US" altLang="ja-JP" sz="2800" b="1" smtClean="0">
                <a:latin typeface="VNI-Times" pitchFamily="2" charset="0"/>
                <a:ea typeface="MS PGothic" panose="020B0600070205080204" pitchFamily="34" charset="-128"/>
              </a:rPr>
              <a:t>Trường hợp n&lt;30</a:t>
            </a:r>
          </a:p>
          <a:p>
            <a:pPr marL="533400" lvl="1" indent="-419100" eaLnBrk="1" hangingPunct="1">
              <a:lnSpc>
                <a:spcPct val="110000"/>
              </a:lnSpc>
              <a:buFontTx/>
              <a:buChar char="o"/>
            </a:pPr>
            <a:r>
              <a:rPr lang="en-US" altLang="ja-JP" sz="2800" b="1" smtClean="0">
                <a:latin typeface="Times New Roman" panose="02020603050405020304" pitchFamily="18" charset="0"/>
                <a:ea typeface="MS PGothic" panose="020B0600070205080204" pitchFamily="34" charset="-128"/>
              </a:rPr>
              <a:t>Nếu      chưa biết</a:t>
            </a: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Giả thuyết</a:t>
            </a:r>
          </a:p>
          <a:p>
            <a:pPr marL="533400" lvl="1" indent="-419100" eaLnBrk="1" hangingPunct="1">
              <a:lnSpc>
                <a:spcPct val="110000"/>
              </a:lnSpc>
              <a:buFont typeface="Wingdings" panose="05000000000000000000" pitchFamily="2" charset="2"/>
              <a:buNone/>
            </a:pPr>
            <a:endParaRPr lang="en-US" altLang="ja-JP" sz="2800" b="1" smtClean="0">
              <a:latin typeface="Times New Roman" panose="02020603050405020304" pitchFamily="18"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Giaù trò kieåm ñònh</a:t>
            </a:r>
          </a:p>
          <a:p>
            <a:pPr marL="533400" lvl="1" indent="-419100" eaLnBrk="1" hangingPunct="1">
              <a:lnSpc>
                <a:spcPct val="110000"/>
              </a:lnSpc>
              <a:buFont typeface="Wingdings" panose="05000000000000000000" pitchFamily="2" charset="2"/>
              <a:buNone/>
            </a:pP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Quy tắc kiểm định: Bác bỏ giả thiết H</a:t>
            </a:r>
            <a:r>
              <a:rPr lang="en-US" altLang="ja-JP" sz="2800" baseline="-25000" smtClean="0">
                <a:latin typeface="Times New Roman" panose="02020603050405020304" pitchFamily="18" charset="0"/>
                <a:ea typeface="MS PGothic" panose="020B0600070205080204" pitchFamily="34" charset="-128"/>
              </a:rPr>
              <a:t>0</a:t>
            </a:r>
            <a:endParaRPr lang="en-US" altLang="vi-VN" sz="2800" smtClean="0">
              <a:latin typeface="Times New Roman" panose="02020603050405020304" pitchFamily="18" charset="0"/>
            </a:endParaRPr>
          </a:p>
        </p:txBody>
      </p:sp>
      <p:sp>
        <p:nvSpPr>
          <p:cNvPr id="25608"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5609"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5610"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561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5602" name="Object 8"/>
          <p:cNvGraphicFramePr>
            <a:graphicFrameLocks noChangeAspect="1"/>
          </p:cNvGraphicFramePr>
          <p:nvPr/>
        </p:nvGraphicFramePr>
        <p:xfrm>
          <a:off x="3429000" y="2514600"/>
          <a:ext cx="1905000" cy="1092200"/>
        </p:xfrm>
        <a:graphic>
          <a:graphicData uri="http://schemas.openxmlformats.org/presentationml/2006/ole">
            <mc:AlternateContent xmlns:mc="http://schemas.openxmlformats.org/markup-compatibility/2006">
              <mc:Choice xmlns:v="urn:schemas-microsoft-com:vml" Requires="v">
                <p:oleObj spid="_x0000_s25623" name="Equation" r:id="rId4" imgW="850531" imgH="482391" progId="Equation.DSMT4">
                  <p:embed/>
                </p:oleObj>
              </mc:Choice>
              <mc:Fallback>
                <p:oleObj name="Equation" r:id="rId4" imgW="850531" imgH="482391"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14600"/>
                        <a:ext cx="190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2" name="Rectangle 9"/>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5603" name="Object 10"/>
          <p:cNvGraphicFramePr>
            <a:graphicFrameLocks noChangeAspect="1"/>
          </p:cNvGraphicFramePr>
          <p:nvPr/>
        </p:nvGraphicFramePr>
        <p:xfrm>
          <a:off x="4419600" y="3429000"/>
          <a:ext cx="1520825" cy="1524000"/>
        </p:xfrm>
        <a:graphic>
          <a:graphicData uri="http://schemas.openxmlformats.org/presentationml/2006/ole">
            <mc:AlternateContent xmlns:mc="http://schemas.openxmlformats.org/markup-compatibility/2006">
              <mc:Choice xmlns:v="urn:schemas-microsoft-com:vml" Requires="v">
                <p:oleObj spid="_x0000_s25624" name="Equation" r:id="rId6" imgW="647700" imgH="647700" progId="Equation.DSMT4">
                  <p:embed/>
                </p:oleObj>
              </mc:Choice>
              <mc:Fallback>
                <p:oleObj name="Equation" r:id="rId6" imgW="647700" imgH="6477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429000"/>
                        <a:ext cx="1520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3" name="Rectangle 11"/>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5604" name="Object 12"/>
          <p:cNvGraphicFramePr>
            <a:graphicFrameLocks noChangeAspect="1"/>
          </p:cNvGraphicFramePr>
          <p:nvPr/>
        </p:nvGraphicFramePr>
        <p:xfrm>
          <a:off x="3432175" y="5410200"/>
          <a:ext cx="2760663" cy="823913"/>
        </p:xfrm>
        <a:graphic>
          <a:graphicData uri="http://schemas.openxmlformats.org/presentationml/2006/ole">
            <mc:AlternateContent xmlns:mc="http://schemas.openxmlformats.org/markup-compatibility/2006">
              <mc:Choice xmlns:v="urn:schemas-microsoft-com:vml" Requires="v">
                <p:oleObj spid="_x0000_s25625" name="Equation" r:id="rId8" imgW="863225" imgH="253890" progId="Equation.DSMT4">
                  <p:embed/>
                </p:oleObj>
              </mc:Choice>
              <mc:Fallback>
                <p:oleObj name="Equation" r:id="rId8" imgW="863225" imgH="25389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2175" y="5410200"/>
                        <a:ext cx="276066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5" name="Object 1"/>
          <p:cNvGraphicFramePr>
            <a:graphicFrameLocks noChangeAspect="1"/>
          </p:cNvGraphicFramePr>
          <p:nvPr/>
        </p:nvGraphicFramePr>
        <p:xfrm>
          <a:off x="2498725" y="2193925"/>
          <a:ext cx="320675" cy="320675"/>
        </p:xfrm>
        <a:graphic>
          <a:graphicData uri="http://schemas.openxmlformats.org/presentationml/2006/ole">
            <mc:AlternateContent xmlns:mc="http://schemas.openxmlformats.org/markup-compatibility/2006">
              <mc:Choice xmlns:v="urn:schemas-microsoft-com:vml" Requires="v">
                <p:oleObj spid="_x0000_s25626" name="Equation" r:id="rId10" imgW="139700" imgH="139700" progId="Equation.DSMT4">
                  <p:embed/>
                </p:oleObj>
              </mc:Choice>
              <mc:Fallback>
                <p:oleObj name="Equation" r:id="rId10" imgW="139700" imgH="1397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8725" y="219392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4" name="Slide Number Placeholder 1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C9EEC52-D193-4A66-955F-3E8624548297}" type="slidenum">
              <a:rPr lang="en-US" altLang="vi-VN" sz="1000">
                <a:latin typeface="Tahoma" panose="020B0604030504040204" pitchFamily="34" charset="0"/>
              </a:rPr>
              <a:pPr eaLnBrk="1" hangingPunct="1"/>
              <a:t>41</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2.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trung bình toång theå</a:t>
            </a:r>
            <a:endParaRPr lang="en-US" altLang="vi-VN" sz="4000" b="1" smtClean="0">
              <a:latin typeface="VNI-Times" pitchFamily="2" charset="0"/>
              <a:ea typeface="MS PGothic" panose="020B0600070205080204" pitchFamily="34" charset="-128"/>
            </a:endParaRPr>
          </a:p>
        </p:txBody>
      </p:sp>
      <p:sp>
        <p:nvSpPr>
          <p:cNvPr id="62467" name="Rectangle 3"/>
          <p:cNvSpPr>
            <a:spLocks noGrp="1" noChangeArrowheads="1"/>
          </p:cNvSpPr>
          <p:nvPr>
            <p:ph type="body" sz="half" idx="1"/>
          </p:nvPr>
        </p:nvSpPr>
        <p:spPr>
          <a:xfrm>
            <a:off x="609600" y="1905000"/>
            <a:ext cx="8001000" cy="3810000"/>
          </a:xfrm>
        </p:spPr>
        <p:txBody>
          <a:bodyPr/>
          <a:lstStyle/>
          <a:p>
            <a:pPr marL="533400" lvl="1" indent="-419100" eaLnBrk="1" hangingPunct="1"/>
            <a:r>
              <a:rPr lang="en-US" altLang="ja-JP" sz="2800" smtClean="0">
                <a:latin typeface="VNI-Times" pitchFamily="2" charset="0"/>
                <a:ea typeface="MS PGothic" panose="020B0600070205080204" pitchFamily="34" charset="-128"/>
              </a:rPr>
              <a:t>Ví duï 2: Moät nhaø saûn xuaát ñeøn flash trong maùy chuïp hình cho bieát tuoåi thoï trung bình cuûa saûn phaåm naøy laø 100h, ngöôøi ta choïn ngaãu nhieân 15 boùng ñeå thöû nghieäm thaáy tuoåi thoï trung bình laø 99.7h vaø s</a:t>
            </a:r>
            <a:r>
              <a:rPr lang="en-US" altLang="ja-JP" sz="2800" baseline="30000" smtClean="0">
                <a:latin typeface="VNI-Times" pitchFamily="2" charset="0"/>
                <a:ea typeface="MS PGothic" panose="020B0600070205080204" pitchFamily="34" charset="-128"/>
              </a:rPr>
              <a:t>2</a:t>
            </a:r>
            <a:r>
              <a:rPr lang="en-US" altLang="ja-JP" sz="2800" smtClean="0">
                <a:latin typeface="VNI-Times" pitchFamily="2" charset="0"/>
                <a:ea typeface="MS PGothic" panose="020B0600070205080204" pitchFamily="34" charset="-128"/>
              </a:rPr>
              <a:t> =0.15h</a:t>
            </a:r>
            <a:r>
              <a:rPr lang="en-US" altLang="ja-JP" sz="2800" baseline="30000" smtClean="0">
                <a:latin typeface="VNI-Times" pitchFamily="2" charset="0"/>
                <a:ea typeface="MS PGothic" panose="020B0600070205080204" pitchFamily="34" charset="-128"/>
              </a:rPr>
              <a:t>2</a:t>
            </a:r>
            <a:r>
              <a:rPr lang="en-US" altLang="ja-JP" sz="2800" smtClean="0">
                <a:latin typeface="VNI-Times" pitchFamily="2" charset="0"/>
                <a:ea typeface="MS PGothic" panose="020B0600070205080204" pitchFamily="34" charset="-128"/>
              </a:rPr>
              <a:t>.</a:t>
            </a:r>
          </a:p>
          <a:p>
            <a:pPr marL="533400" lvl="1" indent="-419100" eaLnBrk="1" hangingPunct="1">
              <a:buFont typeface="Wingdings" panose="05000000000000000000" pitchFamily="2" charset="2"/>
              <a:buNone/>
            </a:pPr>
            <a:r>
              <a:rPr lang="en-US" altLang="ja-JP" sz="2800" smtClean="0">
                <a:latin typeface="VNI-Times" pitchFamily="2" charset="0"/>
                <a:ea typeface="MS PGothic" panose="020B0600070205080204" pitchFamily="34" charset="-128"/>
              </a:rPr>
              <a:t>	Haõy cho keát luaän veà tình hình saûn xuaát vôùi möùc yù nghóa 5%.</a:t>
            </a:r>
            <a:endParaRPr lang="en-US" altLang="vi-VN" sz="2800" smtClean="0">
              <a:latin typeface="VNI-Times" pitchFamily="2" charset="0"/>
            </a:endParaRPr>
          </a:p>
        </p:txBody>
      </p:sp>
      <p:sp>
        <p:nvSpPr>
          <p:cNvPr id="62468"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2469"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2470"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247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2472" name="Rectangle 9"/>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2473" name="Rectangle 11"/>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2474"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70336541-8CF3-4419-954D-5267E1D52D3D}" type="slidenum">
              <a:rPr lang="en-US" altLang="vi-VN" sz="1000">
                <a:latin typeface="Tahoma" panose="020B0604030504040204" pitchFamily="34" charset="0"/>
              </a:rPr>
              <a:pPr eaLnBrk="1" hangingPunct="1"/>
              <a:t>42</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990600" y="609600"/>
            <a:ext cx="7793038"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2.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trung bình toång theå</a:t>
            </a:r>
            <a:endParaRPr lang="en-US" altLang="vi-VN" sz="4000" b="1" smtClean="0">
              <a:latin typeface="VNI-Times" pitchFamily="2" charset="0"/>
              <a:ea typeface="MS PGothic" panose="020B0600070205080204" pitchFamily="34" charset="-128"/>
            </a:endParaRPr>
          </a:p>
        </p:txBody>
      </p:sp>
      <p:graphicFrame>
        <p:nvGraphicFramePr>
          <p:cNvPr id="26626" name="Object 3"/>
          <p:cNvGraphicFramePr>
            <a:graphicFrameLocks noChangeAspect="1"/>
          </p:cNvGraphicFramePr>
          <p:nvPr>
            <p:ph idx="1"/>
          </p:nvPr>
        </p:nvGraphicFramePr>
        <p:xfrm>
          <a:off x="860425" y="1646238"/>
          <a:ext cx="11109325" cy="5440362"/>
        </p:xfrm>
        <a:graphic>
          <a:graphicData uri="http://schemas.openxmlformats.org/presentationml/2006/ole">
            <mc:AlternateContent xmlns:mc="http://schemas.openxmlformats.org/markup-compatibility/2006">
              <mc:Choice xmlns:v="urn:schemas-microsoft-com:vml" Requires="v">
                <p:oleObj spid="_x0000_s26637" name="Document" r:id="rId4" imgW="5708006" imgH="2796037" progId="Word.Document.8">
                  <p:embed/>
                </p:oleObj>
              </mc:Choice>
              <mc:Fallback>
                <p:oleObj name="Document" r:id="rId4" imgW="5708006" imgH="2796037"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1646238"/>
                        <a:ext cx="11109325" cy="544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8"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6629"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6630"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663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6632" name="Rectangle 8"/>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6633" name="Rectangle 9"/>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6634"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8624F119-E5BC-4433-AE70-B9C5E8191002}" type="slidenum">
              <a:rPr lang="en-US" altLang="vi-VN" sz="1000">
                <a:latin typeface="Tahoma" panose="020B0604030504040204" pitchFamily="34" charset="0"/>
              </a:rPr>
              <a:pPr eaLnBrk="1" hangingPunct="1"/>
              <a:t>43</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2.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trung bình toång theå</a:t>
            </a:r>
            <a:endParaRPr lang="en-US" altLang="vi-VN" sz="4000" b="1" smtClean="0">
              <a:latin typeface="VNI-Times" pitchFamily="2" charset="0"/>
              <a:ea typeface="MS PGothic" panose="020B0600070205080204" pitchFamily="34" charset="-128"/>
            </a:endParaRPr>
          </a:p>
        </p:txBody>
      </p:sp>
      <p:sp>
        <p:nvSpPr>
          <p:cNvPr id="27652"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7653"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7654"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765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7656" name="Rectangle 9"/>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7657" name="Rectangle 11"/>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7650" name="Object 13"/>
          <p:cNvGraphicFramePr>
            <a:graphicFrameLocks noChangeAspect="1"/>
          </p:cNvGraphicFramePr>
          <p:nvPr>
            <p:ph sz="half" idx="2"/>
          </p:nvPr>
        </p:nvGraphicFramePr>
        <p:xfrm>
          <a:off x="490538" y="2033588"/>
          <a:ext cx="11847512" cy="2306637"/>
        </p:xfrm>
        <a:graphic>
          <a:graphicData uri="http://schemas.openxmlformats.org/presentationml/2006/ole">
            <mc:AlternateContent xmlns:mc="http://schemas.openxmlformats.org/markup-compatibility/2006">
              <mc:Choice xmlns:v="urn:schemas-microsoft-com:vml" Requires="v">
                <p:oleObj spid="_x0000_s27661" name="Document" r:id="rId4" imgW="5708006" imgH="1112808" progId="Word.Document.8">
                  <p:embed/>
                </p:oleObj>
              </mc:Choice>
              <mc:Fallback>
                <p:oleObj name="Document" r:id="rId4" imgW="5708006" imgH="1112808" progId="Word.Documen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2033588"/>
                        <a:ext cx="11847512" cy="2306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8" name="Slide Number Placeholder 1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7049068-D7E9-41D7-AF4E-5752394393E2}" type="slidenum">
              <a:rPr lang="en-US" altLang="vi-VN" sz="1000">
                <a:latin typeface="Tahoma" panose="020B0604030504040204" pitchFamily="34" charset="0"/>
              </a:rPr>
              <a:pPr eaLnBrk="1" hangingPunct="1"/>
              <a:t>44</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3.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tyû leä toång theå</a:t>
            </a:r>
            <a:endParaRPr lang="en-US" altLang="vi-VN" sz="4000" b="1" smtClean="0">
              <a:latin typeface="VNI-Times" pitchFamily="2" charset="0"/>
              <a:ea typeface="MS PGothic" panose="020B0600070205080204" pitchFamily="34" charset="-128"/>
            </a:endParaRPr>
          </a:p>
        </p:txBody>
      </p:sp>
      <p:sp>
        <p:nvSpPr>
          <p:cNvPr id="28678" name="Rectangle 3"/>
          <p:cNvSpPr>
            <a:spLocks noGrp="1" noChangeArrowheads="1"/>
          </p:cNvSpPr>
          <p:nvPr>
            <p:ph type="body" sz="half" idx="1"/>
          </p:nvPr>
        </p:nvSpPr>
        <p:spPr>
          <a:xfrm>
            <a:off x="1143000" y="1447800"/>
            <a:ext cx="8001000" cy="5334000"/>
          </a:xfrm>
        </p:spPr>
        <p:txBody>
          <a:bodyPr/>
          <a:lstStyle/>
          <a:p>
            <a:pPr marL="457200" indent="-457200" eaLnBrk="1" hangingPunct="1">
              <a:lnSpc>
                <a:spcPct val="110000"/>
              </a:lnSpc>
              <a:buFont typeface="Wingdings" panose="05000000000000000000" pitchFamily="2" charset="2"/>
              <a:buNone/>
            </a:pPr>
            <a:endParaRPr lang="en-US" altLang="ja-JP"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Giả thuyết</a:t>
            </a:r>
          </a:p>
          <a:p>
            <a:pPr marL="533400" lvl="1" indent="-419100" eaLnBrk="1" hangingPunct="1">
              <a:lnSpc>
                <a:spcPct val="110000"/>
              </a:lnSpc>
              <a:buFont typeface="Wingdings" panose="05000000000000000000" pitchFamily="2" charset="2"/>
              <a:buNone/>
            </a:pPr>
            <a:endParaRPr lang="en-US" altLang="ja-JP" sz="2800" b="1" smtClean="0">
              <a:latin typeface="Times New Roman" panose="02020603050405020304" pitchFamily="18"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Giaù trò kieåm ñònh</a:t>
            </a:r>
          </a:p>
          <a:p>
            <a:pPr marL="533400" lvl="1" indent="-419100" eaLnBrk="1" hangingPunct="1">
              <a:lnSpc>
                <a:spcPct val="110000"/>
              </a:lnSpc>
              <a:buFont typeface="Wingdings" panose="05000000000000000000" pitchFamily="2" charset="2"/>
              <a:buNone/>
            </a:pP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Quy tắc kiểm định: Bác bỏ giả thiết H</a:t>
            </a:r>
            <a:r>
              <a:rPr lang="en-US" altLang="ja-JP" sz="2800" baseline="-25000" smtClean="0">
                <a:latin typeface="Times New Roman" panose="02020603050405020304" pitchFamily="18" charset="0"/>
                <a:ea typeface="MS PGothic" panose="020B0600070205080204" pitchFamily="34" charset="-128"/>
              </a:rPr>
              <a:t>0</a:t>
            </a:r>
            <a:endParaRPr lang="en-US" altLang="vi-VN" sz="2800" smtClean="0">
              <a:latin typeface="Times New Roman" panose="02020603050405020304" pitchFamily="18" charset="0"/>
            </a:endParaRPr>
          </a:p>
        </p:txBody>
      </p:sp>
      <p:sp>
        <p:nvSpPr>
          <p:cNvPr id="28679"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8680"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8681"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868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8683" name="Rectangle 9"/>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8684" name="Rectangle 1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8674" name="Object 13"/>
          <p:cNvGraphicFramePr>
            <a:graphicFrameLocks noChangeAspect="1"/>
          </p:cNvGraphicFramePr>
          <p:nvPr/>
        </p:nvGraphicFramePr>
        <p:xfrm>
          <a:off x="3429000" y="1879600"/>
          <a:ext cx="1905000" cy="1092200"/>
        </p:xfrm>
        <a:graphic>
          <a:graphicData uri="http://schemas.openxmlformats.org/presentationml/2006/ole">
            <mc:AlternateContent xmlns:mc="http://schemas.openxmlformats.org/markup-compatibility/2006">
              <mc:Choice xmlns:v="urn:schemas-microsoft-com:vml" Requires="v">
                <p:oleObj spid="_x0000_s28693" name="Equation" r:id="rId4" imgW="850531" imgH="482391" progId="Equation.DSMT4">
                  <p:embed/>
                </p:oleObj>
              </mc:Choice>
              <mc:Fallback>
                <p:oleObj name="Equation" r:id="rId4" imgW="850531" imgH="482391"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879600"/>
                        <a:ext cx="190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5" name="Rectangle 16"/>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28675" name="Object 15"/>
          <p:cNvGraphicFramePr>
            <a:graphicFrameLocks noChangeAspect="1"/>
          </p:cNvGraphicFramePr>
          <p:nvPr/>
        </p:nvGraphicFramePr>
        <p:xfrm>
          <a:off x="4460875" y="2936875"/>
          <a:ext cx="2278063" cy="1360488"/>
        </p:xfrm>
        <a:graphic>
          <a:graphicData uri="http://schemas.openxmlformats.org/presentationml/2006/ole">
            <mc:AlternateContent xmlns:mc="http://schemas.openxmlformats.org/markup-compatibility/2006">
              <mc:Choice xmlns:v="urn:schemas-microsoft-com:vml" Requires="v">
                <p:oleObj spid="_x0000_s28694" name="Equation" r:id="rId6" imgW="1040948" imgH="622030" progId="Equation.DSMT4">
                  <p:embed/>
                </p:oleObj>
              </mc:Choice>
              <mc:Fallback>
                <p:oleObj name="Equation" r:id="rId6" imgW="1040948" imgH="62203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875" y="2936875"/>
                        <a:ext cx="227806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6" name="Object 2"/>
          <p:cNvGraphicFramePr>
            <a:graphicFrameLocks noChangeAspect="1"/>
          </p:cNvGraphicFramePr>
          <p:nvPr/>
        </p:nvGraphicFramePr>
        <p:xfrm>
          <a:off x="3546475" y="4876800"/>
          <a:ext cx="2355850" cy="823913"/>
        </p:xfrm>
        <a:graphic>
          <a:graphicData uri="http://schemas.openxmlformats.org/presentationml/2006/ole">
            <mc:AlternateContent xmlns:mc="http://schemas.openxmlformats.org/markup-compatibility/2006">
              <mc:Choice xmlns:v="urn:schemas-microsoft-com:vml" Requires="v">
                <p:oleObj spid="_x0000_s28695" name="Equation" r:id="rId8" imgW="736280" imgH="253890" progId="Equation.DSMT4">
                  <p:embed/>
                </p:oleObj>
              </mc:Choice>
              <mc:Fallback>
                <p:oleObj name="Equation" r:id="rId8" imgW="736280" imgH="25389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6475" y="4876800"/>
                        <a:ext cx="23558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6" name="Slide Number Placeholder 1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F43166A4-8241-4299-94F2-0FD38BD92BDF}" type="slidenum">
              <a:rPr lang="en-US" altLang="vi-VN" sz="1000">
                <a:latin typeface="Tahoma" panose="020B0604030504040204" pitchFamily="34" charset="0"/>
              </a:rPr>
              <a:pPr eaLnBrk="1" hangingPunct="1"/>
              <a:t>45</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3.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tyû leä toång theå</a:t>
            </a:r>
            <a:endParaRPr lang="en-US" altLang="vi-VN" sz="4000" b="1" smtClean="0">
              <a:latin typeface="VNI-Times" pitchFamily="2" charset="0"/>
              <a:ea typeface="MS PGothic" panose="020B0600070205080204" pitchFamily="34" charset="-128"/>
            </a:endParaRPr>
          </a:p>
        </p:txBody>
      </p:sp>
      <p:sp>
        <p:nvSpPr>
          <p:cNvPr id="63491" name="Rectangle 3"/>
          <p:cNvSpPr>
            <a:spLocks noGrp="1" noChangeArrowheads="1"/>
          </p:cNvSpPr>
          <p:nvPr>
            <p:ph type="body" sz="half" idx="1"/>
          </p:nvPr>
        </p:nvSpPr>
        <p:spPr>
          <a:xfrm>
            <a:off x="304800" y="1752600"/>
            <a:ext cx="8686800" cy="3276600"/>
          </a:xfrm>
        </p:spPr>
        <p:txBody>
          <a:bodyPr/>
          <a:lstStyle/>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Ví duï:  Saûn phaåm cuûa moät coâng ty saûn xuaát voû xe oâ toâ tröôùc ñaây ñaõ chieám ñöôïc 42% thò tröôøng, coâng ty muoán kieåm tra thò phaàn treân thò tröôøng coøn giöõ ñöôïc 42% hay khoâng, choïn ngaãu nhieân 550 oâ toâ  ñang löu thoâng, keát quaû cho thaáy coù 219 xe söû duïng voû xe do coâng ty saûn xuaát. Coù keát luaän gì ôû möùc yù nghóa α=1%.</a:t>
            </a:r>
            <a:endParaRPr lang="en-US" altLang="vi-VN" sz="2800" smtClean="0">
              <a:latin typeface="VNI-Times" pitchFamily="2" charset="0"/>
            </a:endParaRPr>
          </a:p>
        </p:txBody>
      </p:sp>
      <p:sp>
        <p:nvSpPr>
          <p:cNvPr id="63492"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3493"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3494"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349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3496" name="Rectangle 8"/>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3497" name="Rectangle 9"/>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3498" name="Rectangle 11"/>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3499"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15E28C4-EB6F-4138-B7D7-41661BFC9EA7}" type="slidenum">
              <a:rPr lang="en-US" altLang="vi-VN" sz="1000">
                <a:latin typeface="Tahoma" panose="020B0604030504040204" pitchFamily="34" charset="0"/>
              </a:rPr>
              <a:pPr eaLnBrk="1" hangingPunct="1"/>
              <a:t>46</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990600" y="228600"/>
            <a:ext cx="7793038" cy="1143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3.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tyû leä toång theå</a:t>
            </a:r>
            <a:endParaRPr lang="en-US" altLang="vi-VN" sz="4000" b="1" smtClean="0">
              <a:latin typeface="VNI-Times" pitchFamily="2" charset="0"/>
              <a:ea typeface="MS PGothic" panose="020B0600070205080204" pitchFamily="34" charset="-128"/>
            </a:endParaRPr>
          </a:p>
        </p:txBody>
      </p:sp>
      <p:graphicFrame>
        <p:nvGraphicFramePr>
          <p:cNvPr id="29698" name="Object 3"/>
          <p:cNvGraphicFramePr>
            <a:graphicFrameLocks noChangeAspect="1"/>
          </p:cNvGraphicFramePr>
          <p:nvPr>
            <p:ph idx="1"/>
          </p:nvPr>
        </p:nvGraphicFramePr>
        <p:xfrm>
          <a:off x="-322263" y="1524000"/>
          <a:ext cx="11218863" cy="5181600"/>
        </p:xfrm>
        <a:graphic>
          <a:graphicData uri="http://schemas.openxmlformats.org/presentationml/2006/ole">
            <mc:AlternateContent xmlns:mc="http://schemas.openxmlformats.org/markup-compatibility/2006">
              <mc:Choice xmlns:v="urn:schemas-microsoft-com:vml" Requires="v">
                <p:oleObj spid="_x0000_s29710" name="Document" r:id="rId4" imgW="5808127" imgH="2682456" progId="Word.Document.8">
                  <p:embed/>
                </p:oleObj>
              </mc:Choice>
              <mc:Fallback>
                <p:oleObj name="Document" r:id="rId4" imgW="5808127" imgH="268245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524000"/>
                        <a:ext cx="11218863"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9701"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9702"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970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9704" name="Rectangle 8"/>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9705" name="Rectangle 9"/>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9706" name="Rectangle 10"/>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29707"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43215862-C1F0-460E-8FB2-D4A1AA5E3311}" type="slidenum">
              <a:rPr lang="en-US" altLang="vi-VN" sz="1000">
                <a:latin typeface="Tahoma" panose="020B0604030504040204" pitchFamily="34" charset="0"/>
              </a:rPr>
              <a:pPr eaLnBrk="1" hangingPunct="1"/>
              <a:t>47</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4.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phöông sai toång theå</a:t>
            </a:r>
            <a:endParaRPr lang="en-US" altLang="vi-VN" sz="4000" b="1" smtClean="0">
              <a:latin typeface="VNI-Times" pitchFamily="2" charset="0"/>
              <a:ea typeface="MS PGothic" panose="020B0600070205080204" pitchFamily="34" charset="-128"/>
            </a:endParaRPr>
          </a:p>
        </p:txBody>
      </p:sp>
      <p:sp>
        <p:nvSpPr>
          <p:cNvPr id="30726" name="Rectangle 3"/>
          <p:cNvSpPr>
            <a:spLocks noGrp="1" noChangeArrowheads="1"/>
          </p:cNvSpPr>
          <p:nvPr>
            <p:ph type="body" sz="half" idx="1"/>
          </p:nvPr>
        </p:nvSpPr>
        <p:spPr>
          <a:xfrm>
            <a:off x="1143000" y="1447800"/>
            <a:ext cx="8001000" cy="5334000"/>
          </a:xfrm>
        </p:spPr>
        <p:txBody>
          <a:bodyPr/>
          <a:lstStyle/>
          <a:p>
            <a:pPr marL="457200" indent="-457200" eaLnBrk="1" hangingPunct="1">
              <a:lnSpc>
                <a:spcPct val="110000"/>
              </a:lnSpc>
              <a:buFont typeface="Wingdings" panose="05000000000000000000" pitchFamily="2" charset="2"/>
              <a:buNone/>
            </a:pPr>
            <a:endParaRPr lang="en-US" altLang="ja-JP"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Giả thuyết</a:t>
            </a:r>
          </a:p>
          <a:p>
            <a:pPr marL="533400" lvl="1" indent="-419100" eaLnBrk="1" hangingPunct="1">
              <a:lnSpc>
                <a:spcPct val="110000"/>
              </a:lnSpc>
              <a:buFont typeface="Wingdings" panose="05000000000000000000" pitchFamily="2" charset="2"/>
              <a:buNone/>
            </a:pPr>
            <a:endParaRPr lang="en-US" altLang="ja-JP" sz="2800" b="1" smtClean="0">
              <a:latin typeface="Times New Roman" panose="02020603050405020304" pitchFamily="18"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VNI-Times" pitchFamily="2" charset="0"/>
                <a:ea typeface="MS PGothic" panose="020B0600070205080204" pitchFamily="34" charset="-128"/>
              </a:rPr>
              <a:t>Giaù trò kieåm ñònh</a:t>
            </a:r>
          </a:p>
          <a:p>
            <a:pPr marL="533400" lvl="1" indent="-419100" eaLnBrk="1" hangingPunct="1">
              <a:lnSpc>
                <a:spcPct val="110000"/>
              </a:lnSpc>
              <a:buFont typeface="Wingdings" panose="05000000000000000000" pitchFamily="2" charset="2"/>
              <a:buNone/>
            </a:pPr>
            <a:endParaRPr lang="en-US" altLang="ja-JP" sz="2800" smtClean="0">
              <a:latin typeface="VNI-Times" pitchFamily="2" charset="0"/>
              <a:ea typeface="MS PGothic" panose="020B0600070205080204" pitchFamily="34" charset="-128"/>
            </a:endParaRPr>
          </a:p>
          <a:p>
            <a:pPr marL="533400" lvl="1" indent="-419100" eaLnBrk="1" hangingPunct="1">
              <a:lnSpc>
                <a:spcPct val="110000"/>
              </a:lnSpc>
              <a:buFont typeface="Wingdings" panose="05000000000000000000" pitchFamily="2" charset="2"/>
              <a:buChar char="§"/>
            </a:pPr>
            <a:r>
              <a:rPr lang="en-US" altLang="ja-JP" sz="2800" smtClean="0">
                <a:latin typeface="Times New Roman" panose="02020603050405020304" pitchFamily="18" charset="0"/>
                <a:ea typeface="MS PGothic" panose="020B0600070205080204" pitchFamily="34" charset="-128"/>
              </a:rPr>
              <a:t>Quy tắc kiểm định: Bác bỏ giả thuyết H</a:t>
            </a:r>
            <a:r>
              <a:rPr lang="en-US" altLang="ja-JP" sz="2800" baseline="-25000" smtClean="0">
                <a:latin typeface="Times New Roman" panose="02020603050405020304" pitchFamily="18" charset="0"/>
                <a:ea typeface="MS PGothic" panose="020B0600070205080204" pitchFamily="34" charset="-128"/>
              </a:rPr>
              <a:t>0</a:t>
            </a:r>
            <a:endParaRPr lang="en-US" altLang="vi-VN" sz="2800" smtClean="0">
              <a:latin typeface="Times New Roman" panose="02020603050405020304" pitchFamily="18" charset="0"/>
            </a:endParaRPr>
          </a:p>
        </p:txBody>
      </p:sp>
      <p:sp>
        <p:nvSpPr>
          <p:cNvPr id="30727"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28"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29"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3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31" name="Rectangle 8"/>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32" name="Rectangle 9"/>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33" name="Rectangle 11"/>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34"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30722" name="Object 15"/>
          <p:cNvGraphicFramePr>
            <a:graphicFrameLocks noChangeAspect="1"/>
          </p:cNvGraphicFramePr>
          <p:nvPr/>
        </p:nvGraphicFramePr>
        <p:xfrm>
          <a:off x="3276600" y="1931988"/>
          <a:ext cx="2209800" cy="1116012"/>
        </p:xfrm>
        <a:graphic>
          <a:graphicData uri="http://schemas.openxmlformats.org/presentationml/2006/ole">
            <mc:AlternateContent xmlns:mc="http://schemas.openxmlformats.org/markup-compatibility/2006">
              <mc:Choice xmlns:v="urn:schemas-microsoft-com:vml" Requires="v">
                <p:oleObj spid="_x0000_s30745" name="Equation" r:id="rId3" imgW="1002865" imgH="507780" progId="Equation.DSMT4">
                  <p:embed/>
                </p:oleObj>
              </mc:Choice>
              <mc:Fallback>
                <p:oleObj name="Equation" r:id="rId3" imgW="1002865" imgH="50778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31988"/>
                        <a:ext cx="22098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5" name="Rectangle 1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30723" name="Object 17"/>
          <p:cNvGraphicFramePr>
            <a:graphicFrameLocks noChangeAspect="1"/>
          </p:cNvGraphicFramePr>
          <p:nvPr/>
        </p:nvGraphicFramePr>
        <p:xfrm>
          <a:off x="4495800" y="2852738"/>
          <a:ext cx="2286000" cy="1109662"/>
        </p:xfrm>
        <a:graphic>
          <a:graphicData uri="http://schemas.openxmlformats.org/presentationml/2006/ole">
            <mc:AlternateContent xmlns:mc="http://schemas.openxmlformats.org/markup-compatibility/2006">
              <mc:Choice xmlns:v="urn:schemas-microsoft-com:vml" Requires="v">
                <p:oleObj spid="_x0000_s30746" name="Equation" r:id="rId5" imgW="939800" imgH="457200" progId="Equation.DSMT4">
                  <p:embed/>
                </p:oleObj>
              </mc:Choice>
              <mc:Fallback>
                <p:oleObj name="Equation" r:id="rId5" imgW="939800" imgH="45720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852738"/>
                        <a:ext cx="22860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6"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30724" name="Object 22"/>
          <p:cNvGraphicFramePr>
            <a:graphicFrameLocks noChangeAspect="1"/>
          </p:cNvGraphicFramePr>
          <p:nvPr/>
        </p:nvGraphicFramePr>
        <p:xfrm>
          <a:off x="3103563" y="4910138"/>
          <a:ext cx="3535362" cy="1303337"/>
        </p:xfrm>
        <a:graphic>
          <a:graphicData uri="http://schemas.openxmlformats.org/presentationml/2006/ole">
            <mc:AlternateContent xmlns:mc="http://schemas.openxmlformats.org/markup-compatibility/2006">
              <mc:Choice xmlns:v="urn:schemas-microsoft-com:vml" Requires="v">
                <p:oleObj spid="_x0000_s30747" name="Equation" r:id="rId7" imgW="1320227" imgH="482391" progId="Equation.DSMT4">
                  <p:embed/>
                </p:oleObj>
              </mc:Choice>
              <mc:Fallback>
                <p:oleObj name="Equation" r:id="rId7" imgW="1320227" imgH="482391"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3563" y="4910138"/>
                        <a:ext cx="35353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7" name="Rectangle 2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0738" name="Slide Number Placeholder 1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1138D291-200E-403C-A4E4-0C8E5F743D26}" type="slidenum">
              <a:rPr lang="en-US" altLang="vi-VN" sz="1000">
                <a:latin typeface="Tahoma" panose="020B0604030504040204" pitchFamily="34" charset="0"/>
              </a:rPr>
              <a:pPr eaLnBrk="1" hangingPunct="1"/>
              <a:t>48</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4.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phöông sai toång theå</a:t>
            </a:r>
            <a:endParaRPr lang="en-US" altLang="vi-VN" sz="4000" b="1" smtClean="0">
              <a:latin typeface="VNI-Times" pitchFamily="2" charset="0"/>
              <a:ea typeface="MS PGothic" panose="020B0600070205080204" pitchFamily="34" charset="-128"/>
            </a:endParaRPr>
          </a:p>
        </p:txBody>
      </p:sp>
      <p:sp>
        <p:nvSpPr>
          <p:cNvPr id="64515" name="Rectangle 3"/>
          <p:cNvSpPr>
            <a:spLocks noGrp="1" noChangeArrowheads="1"/>
          </p:cNvSpPr>
          <p:nvPr>
            <p:ph type="body" sz="half" idx="1"/>
          </p:nvPr>
        </p:nvSpPr>
        <p:spPr>
          <a:xfrm>
            <a:off x="762000" y="1905000"/>
            <a:ext cx="8001000" cy="3352800"/>
          </a:xfrm>
        </p:spPr>
        <p:txBody>
          <a:bodyPr/>
          <a:lstStyle/>
          <a:p>
            <a:pPr marL="0" indent="457200" eaLnBrk="1" hangingPunct="1">
              <a:lnSpc>
                <a:spcPct val="110000"/>
              </a:lnSpc>
              <a:buFont typeface="Wingdings" panose="05000000000000000000" pitchFamily="2" charset="2"/>
              <a:buNone/>
            </a:pPr>
            <a:r>
              <a:rPr lang="en-US" altLang="ja-JP" sz="3200" smtClean="0">
                <a:latin typeface="VNI-Times" pitchFamily="2" charset="0"/>
                <a:ea typeface="MS PGothic" panose="020B0600070205080204" pitchFamily="34" charset="-128"/>
              </a:rPr>
              <a:t>Ví duï: Moät maùy tieän töï ñoäng quy ñònh phöông sai cuûa ñöôøng kính truïc maùy =36. ngöôøi ta tieán haønh 25 quan saùt veà ñöôøng kính truïc maùy vaø tính ñöôïc s</a:t>
            </a:r>
            <a:r>
              <a:rPr lang="en-US" altLang="ja-JP" sz="3200" baseline="30000" smtClean="0">
                <a:latin typeface="VNI-Times" pitchFamily="2" charset="0"/>
                <a:ea typeface="MS PGothic" panose="020B0600070205080204" pitchFamily="34" charset="-128"/>
              </a:rPr>
              <a:t>2</a:t>
            </a:r>
            <a:r>
              <a:rPr lang="en-US" altLang="ja-JP" sz="3200" smtClean="0">
                <a:latin typeface="VNI-Times" pitchFamily="2" charset="0"/>
                <a:ea typeface="MS PGothic" panose="020B0600070205080204" pitchFamily="34" charset="-128"/>
              </a:rPr>
              <a:t>=35.26. vôùi möùc yù nghóa α = 5%, ta coù theå keát luaän nhö theá naøo veà tình hình saûn xuaát. </a:t>
            </a:r>
          </a:p>
        </p:txBody>
      </p:sp>
      <p:sp>
        <p:nvSpPr>
          <p:cNvPr id="64516"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17"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18"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1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0" name="Rectangle 8"/>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1" name="Rectangle 9"/>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2" name="Rectangle 10"/>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4" name="Rectangle 13"/>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5"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6" name="Rectangle 17"/>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64527" name="Slide Number Placeholder 1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6BC69B2-8BD2-447F-8BBA-97C21B5A0238}" type="slidenum">
              <a:rPr lang="en-US" altLang="vi-VN" sz="1000">
                <a:latin typeface="Tahoma" panose="020B0604030504040204" pitchFamily="34" charset="0"/>
              </a:rPr>
              <a:pPr eaLnBrk="1" hangingPunct="1"/>
              <a:t>49</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0"/>
            <a:ext cx="8763000" cy="10668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2.1. Öôùc löôïng trung  bình toång theå (μ)</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mean of a normal population)</a:t>
            </a:r>
            <a:endParaRPr lang="en-US" altLang="vi-VN" sz="2400" i="1" smtClean="0"/>
          </a:p>
        </p:txBody>
      </p:sp>
      <p:graphicFrame>
        <p:nvGraphicFramePr>
          <p:cNvPr id="2050" name="Object 4"/>
          <p:cNvGraphicFramePr>
            <a:graphicFrameLocks noChangeAspect="1"/>
          </p:cNvGraphicFramePr>
          <p:nvPr>
            <p:ph sz="half" idx="2"/>
          </p:nvPr>
        </p:nvGraphicFramePr>
        <p:xfrm>
          <a:off x="-300038" y="1801813"/>
          <a:ext cx="12172951" cy="4284662"/>
        </p:xfrm>
        <a:graphic>
          <a:graphicData uri="http://schemas.openxmlformats.org/presentationml/2006/ole">
            <mc:AlternateContent xmlns:mc="http://schemas.openxmlformats.org/markup-compatibility/2006">
              <mc:Choice xmlns:v="urn:schemas-microsoft-com:vml" Requires="v">
                <p:oleObj spid="_x0000_s2055" name="Document" r:id="rId3" imgW="5708006" imgH="2005642" progId="Word.Document.8">
                  <p:embed/>
                </p:oleObj>
              </mc:Choice>
              <mc:Fallback>
                <p:oleObj name="Document" r:id="rId3" imgW="5708006" imgH="200564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1801813"/>
                        <a:ext cx="12172951" cy="428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77D07395-3706-46D3-94B2-E6D163E862D6}" type="slidenum">
              <a:rPr lang="en-US" altLang="vi-VN" sz="1000">
                <a:latin typeface="Tahoma" panose="020B0604030504040204" pitchFamily="34" charset="0"/>
              </a:rPr>
              <a:pPr eaLnBrk="1" hangingPunct="1"/>
              <a:t>5</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1000" y="609600"/>
            <a:ext cx="8763000" cy="762000"/>
          </a:xfrm>
          <a:noFill/>
        </p:spPr>
        <p:txBody>
          <a:bodyPr/>
          <a:lstStyle/>
          <a:p>
            <a:pPr marL="1041400" indent="-1041400" eaLnBrk="1" hangingPunct="1"/>
            <a:r>
              <a:rPr lang="en-US" altLang="ja-JP" sz="4000" b="1" smtClean="0">
                <a:latin typeface="VNI-Times" pitchFamily="2" charset="0"/>
                <a:ea typeface="MS PGothic" panose="020B0600070205080204" pitchFamily="34" charset="-128"/>
              </a:rPr>
              <a:t>4. Kieåm ñònh giaû thuyeát veà </a:t>
            </a:r>
            <a:br>
              <a:rPr lang="en-US" altLang="ja-JP" sz="4000" b="1" smtClean="0">
                <a:latin typeface="VNI-Times" pitchFamily="2" charset="0"/>
                <a:ea typeface="MS PGothic" panose="020B0600070205080204" pitchFamily="34" charset="-128"/>
              </a:rPr>
            </a:br>
            <a:r>
              <a:rPr lang="en-US" altLang="ja-JP" sz="4000" b="1" smtClean="0">
                <a:latin typeface="VNI-Times" pitchFamily="2" charset="0"/>
                <a:ea typeface="MS PGothic" panose="020B0600070205080204" pitchFamily="34" charset="-128"/>
              </a:rPr>
              <a:t>phöông sai toång theå</a:t>
            </a:r>
            <a:endParaRPr lang="en-US" altLang="vi-VN" sz="4000" b="1" smtClean="0">
              <a:latin typeface="VNI-Times" pitchFamily="2" charset="0"/>
              <a:ea typeface="MS PGothic" panose="020B0600070205080204" pitchFamily="34" charset="-128"/>
            </a:endParaRPr>
          </a:p>
        </p:txBody>
      </p:sp>
      <p:sp>
        <p:nvSpPr>
          <p:cNvPr id="31748"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49" name="Rectangle 5"/>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0" name="Rectangle 6"/>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2" name="Rectangle 8"/>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3" name="Rectangle 9"/>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4" name="Rectangle 10"/>
          <p:cNvSpPr>
            <a:spLocks noChangeArrowheads="1"/>
          </p:cNvSpPr>
          <p:nvPr/>
        </p:nvSpPr>
        <p:spPr bwMode="auto">
          <a:xfrm>
            <a:off x="0"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5"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6" name="Rectangle 12"/>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7"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31758" name="Rectangle 14"/>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31746" name="Object 15"/>
          <p:cNvGraphicFramePr>
            <a:graphicFrameLocks noChangeAspect="1"/>
          </p:cNvGraphicFramePr>
          <p:nvPr>
            <p:ph sz="half" idx="2"/>
          </p:nvPr>
        </p:nvGraphicFramePr>
        <p:xfrm>
          <a:off x="204788" y="1677988"/>
          <a:ext cx="8802687" cy="4791075"/>
        </p:xfrm>
        <a:graphic>
          <a:graphicData uri="http://schemas.openxmlformats.org/presentationml/2006/ole">
            <mc:AlternateContent xmlns:mc="http://schemas.openxmlformats.org/markup-compatibility/2006">
              <mc:Choice xmlns:v="urn:schemas-microsoft-com:vml" Requires="v">
                <p:oleObj spid="_x0000_s31762" name="Document" r:id="rId3" imgW="5698281" imgH="3091132" progId="Word.Document.8">
                  <p:embed/>
                </p:oleObj>
              </mc:Choice>
              <mc:Fallback>
                <p:oleObj name="Document" r:id="rId3" imgW="5698281" imgH="3091132" progId="Word.Document.8">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1677988"/>
                        <a:ext cx="8802687" cy="4791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9" name="Slide Number Placeholder 1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356F9A1E-2F06-43BD-9030-2CE1B844283B}" type="slidenum">
              <a:rPr lang="en-US" altLang="vi-VN" sz="1000">
                <a:latin typeface="Tahoma" panose="020B0604030504040204" pitchFamily="34" charset="0"/>
              </a:rPr>
              <a:pPr eaLnBrk="1" hangingPunct="1"/>
              <a:t>50</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12"/>
          <p:cNvSpPr txBox="1">
            <a:spLocks noChangeArrowheads="1"/>
          </p:cNvSpPr>
          <p:nvPr/>
        </p:nvSpPr>
        <p:spPr bwMode="auto">
          <a:xfrm>
            <a:off x="1371600" y="1524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b="1">
                <a:solidFill>
                  <a:srgbClr val="002060"/>
                </a:solidFill>
                <a:latin typeface="VNI-Times" pitchFamily="2" charset="0"/>
              </a:rPr>
              <a:t>Kieåm ñònh giaû thuyeát veà söï khaùc bieät giöõa trung bình cuûa hai toång theå</a:t>
            </a:r>
          </a:p>
        </p:txBody>
      </p:sp>
      <p:sp>
        <p:nvSpPr>
          <p:cNvPr id="32775" name="Text Box 13"/>
          <p:cNvSpPr txBox="1">
            <a:spLocks noChangeArrowheads="1"/>
          </p:cNvSpPr>
          <p:nvPr/>
        </p:nvSpPr>
        <p:spPr bwMode="auto">
          <a:xfrm>
            <a:off x="1828800" y="1901825"/>
            <a:ext cx="5867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00FF"/>
                </a:solidFill>
                <a:latin typeface="VNI-Times" pitchFamily="2" charset="0"/>
              </a:rPr>
              <a:t>Giaû thuyeát H</a:t>
            </a:r>
            <a:r>
              <a:rPr lang="en-US" altLang="vi-VN" sz="3600" baseline="-25000">
                <a:solidFill>
                  <a:srgbClr val="0000FF"/>
                </a:solidFill>
                <a:latin typeface="VNI-Times" pitchFamily="2" charset="0"/>
              </a:rPr>
              <a:t>0 </a:t>
            </a:r>
            <a:r>
              <a:rPr lang="en-US" altLang="vi-VN" sz="3600">
                <a:solidFill>
                  <a:srgbClr val="0000FF"/>
                </a:solidFill>
                <a:latin typeface="VNI-Times" pitchFamily="2" charset="0"/>
              </a:rPr>
              <a:t>:</a:t>
            </a:r>
          </a:p>
          <a:p>
            <a:pPr eaLnBrk="1" hangingPunct="1">
              <a:spcBef>
                <a:spcPct val="50000"/>
              </a:spcBef>
            </a:pPr>
            <a:r>
              <a:rPr lang="en-US" altLang="vi-VN" sz="3600">
                <a:solidFill>
                  <a:srgbClr val="0000FF"/>
                </a:solidFill>
                <a:latin typeface="VNI-Times" pitchFamily="2" charset="0"/>
              </a:rPr>
              <a:t>		   H</a:t>
            </a:r>
            <a:r>
              <a:rPr lang="en-US" altLang="vi-VN" sz="3600" baseline="-25000">
                <a:solidFill>
                  <a:srgbClr val="0000FF"/>
                </a:solidFill>
                <a:latin typeface="VNI-Times" pitchFamily="2" charset="0"/>
              </a:rPr>
              <a:t>1 </a:t>
            </a:r>
            <a:r>
              <a:rPr lang="en-US" altLang="vi-VN" sz="3600">
                <a:solidFill>
                  <a:srgbClr val="0000FF"/>
                </a:solidFill>
                <a:latin typeface="VNI-Times" pitchFamily="2" charset="0"/>
              </a:rPr>
              <a:t>: </a:t>
            </a:r>
          </a:p>
          <a:p>
            <a:pPr eaLnBrk="1" hangingPunct="1">
              <a:spcBef>
                <a:spcPct val="50000"/>
              </a:spcBef>
            </a:pPr>
            <a:r>
              <a:rPr lang="en-US" altLang="vi-VN" sz="3600">
                <a:solidFill>
                  <a:srgbClr val="0000FF"/>
                </a:solidFill>
                <a:latin typeface="VNI-Times" pitchFamily="2" charset="0"/>
              </a:rPr>
              <a:t> </a:t>
            </a:r>
          </a:p>
        </p:txBody>
      </p:sp>
      <p:graphicFrame>
        <p:nvGraphicFramePr>
          <p:cNvPr id="32770" name="Object 14"/>
          <p:cNvGraphicFramePr>
            <a:graphicFrameLocks noChangeAspect="1"/>
          </p:cNvGraphicFramePr>
          <p:nvPr/>
        </p:nvGraphicFramePr>
        <p:xfrm>
          <a:off x="4994275" y="1922463"/>
          <a:ext cx="2644775" cy="744537"/>
        </p:xfrm>
        <a:graphic>
          <a:graphicData uri="http://schemas.openxmlformats.org/presentationml/2006/ole">
            <mc:AlternateContent xmlns:mc="http://schemas.openxmlformats.org/markup-compatibility/2006">
              <mc:Choice xmlns:v="urn:schemas-microsoft-com:vml" Requires="v">
                <p:oleObj spid="_x0000_s32788" name="Equation" r:id="rId3" imgW="723981" imgH="142795" progId="Equation.DSMT4">
                  <p:embed/>
                </p:oleObj>
              </mc:Choice>
              <mc:Fallback>
                <p:oleObj name="Equation" r:id="rId3" imgW="723981" imgH="142795"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1922463"/>
                        <a:ext cx="2644775"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6" name="Text Box 15"/>
          <p:cNvSpPr txBox="1">
            <a:spLocks noChangeArrowheads="1"/>
          </p:cNvSpPr>
          <p:nvPr/>
        </p:nvSpPr>
        <p:spPr bwMode="auto">
          <a:xfrm>
            <a:off x="990600" y="3868738"/>
            <a:ext cx="5486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00FF"/>
                </a:solidFill>
                <a:latin typeface="VNI-Times" pitchFamily="2" charset="0"/>
              </a:rPr>
              <a:t>Giaù trò kieåm ñònh:</a:t>
            </a:r>
          </a:p>
          <a:p>
            <a:pPr eaLnBrk="1" hangingPunct="1">
              <a:spcBef>
                <a:spcPct val="50000"/>
              </a:spcBef>
            </a:pPr>
            <a:r>
              <a:rPr lang="en-US" altLang="vi-VN" sz="3600">
                <a:solidFill>
                  <a:srgbClr val="0000FF"/>
                </a:solidFill>
                <a:latin typeface="VNI-Times" pitchFamily="2" charset="0"/>
              </a:rPr>
              <a:t> </a:t>
            </a:r>
          </a:p>
        </p:txBody>
      </p:sp>
      <p:graphicFrame>
        <p:nvGraphicFramePr>
          <p:cNvPr id="32771" name="Object 16"/>
          <p:cNvGraphicFramePr>
            <a:graphicFrameLocks noChangeAspect="1"/>
          </p:cNvGraphicFramePr>
          <p:nvPr/>
        </p:nvGraphicFramePr>
        <p:xfrm>
          <a:off x="4616450" y="3657600"/>
          <a:ext cx="3765550" cy="1285875"/>
        </p:xfrm>
        <a:graphic>
          <a:graphicData uri="http://schemas.openxmlformats.org/presentationml/2006/ole">
            <mc:AlternateContent xmlns:mc="http://schemas.openxmlformats.org/markup-compatibility/2006">
              <mc:Choice xmlns:v="urn:schemas-microsoft-com:vml" Requires="v">
                <p:oleObj spid="_x0000_s32789" name="Equation" r:id="rId5" imgW="1362122" imgH="419207" progId="Equation.DSMT4">
                  <p:embed/>
                </p:oleObj>
              </mc:Choice>
              <mc:Fallback>
                <p:oleObj name="Equation" r:id="rId5" imgW="1362122" imgH="419207"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50" y="3657600"/>
                        <a:ext cx="37655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Text Box 17"/>
          <p:cNvSpPr txBox="1">
            <a:spLocks noChangeArrowheads="1"/>
          </p:cNvSpPr>
          <p:nvPr/>
        </p:nvSpPr>
        <p:spPr bwMode="auto">
          <a:xfrm>
            <a:off x="838200" y="5057775"/>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33CC"/>
                </a:solidFill>
                <a:latin typeface="VNI-Times" pitchFamily="2" charset="0"/>
              </a:rPr>
              <a:t>Baùc boû giaû thuyeát H</a:t>
            </a:r>
            <a:r>
              <a:rPr lang="en-US" altLang="vi-VN" sz="3600" baseline="-25000">
                <a:solidFill>
                  <a:srgbClr val="0033CC"/>
                </a:solidFill>
                <a:latin typeface="VNI-Times" pitchFamily="2" charset="0"/>
              </a:rPr>
              <a:t>0</a:t>
            </a:r>
            <a:r>
              <a:rPr lang="en-US" altLang="vi-VN" sz="3600">
                <a:solidFill>
                  <a:srgbClr val="0033CC"/>
                </a:solidFill>
                <a:latin typeface="VNI-Times" pitchFamily="2" charset="0"/>
              </a:rPr>
              <a:t>, ôû möùc yù nghóa </a:t>
            </a:r>
            <a:r>
              <a:rPr lang="en-US" altLang="vi-VN" sz="3600">
                <a:solidFill>
                  <a:srgbClr val="0033CC"/>
                </a:solidFill>
                <a:latin typeface="VNI-Times" pitchFamily="2" charset="0"/>
                <a:sym typeface="Symbol" panose="05050102010706020507" pitchFamily="18" charset="2"/>
              </a:rPr>
              <a:t></a:t>
            </a:r>
            <a:endParaRPr lang="en-US" altLang="vi-VN" sz="3600">
              <a:solidFill>
                <a:srgbClr val="0033CC"/>
              </a:solidFill>
              <a:latin typeface="VNI-Times" pitchFamily="2" charset="0"/>
            </a:endParaRPr>
          </a:p>
        </p:txBody>
      </p:sp>
      <p:graphicFrame>
        <p:nvGraphicFramePr>
          <p:cNvPr id="32772" name="Object 19"/>
          <p:cNvGraphicFramePr>
            <a:graphicFrameLocks noChangeAspect="1"/>
          </p:cNvGraphicFramePr>
          <p:nvPr/>
        </p:nvGraphicFramePr>
        <p:xfrm>
          <a:off x="4989513" y="2532063"/>
          <a:ext cx="2644775" cy="744537"/>
        </p:xfrm>
        <a:graphic>
          <a:graphicData uri="http://schemas.openxmlformats.org/presentationml/2006/ole">
            <mc:AlternateContent xmlns:mc="http://schemas.openxmlformats.org/markup-compatibility/2006">
              <mc:Choice xmlns:v="urn:schemas-microsoft-com:vml" Requires="v">
                <p:oleObj spid="_x0000_s32790" name="Equation" r:id="rId7" imgW="723981" imgH="142795" progId="Equation.DSMT4">
                  <p:embed/>
                </p:oleObj>
              </mc:Choice>
              <mc:Fallback>
                <p:oleObj name="Equation" r:id="rId7" imgW="723981" imgH="142795"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9513" y="2532063"/>
                        <a:ext cx="2644775"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8" name="Text Box 20"/>
          <p:cNvSpPr txBox="1">
            <a:spLocks noChangeArrowheads="1"/>
          </p:cNvSpPr>
          <p:nvPr/>
        </p:nvSpPr>
        <p:spPr bwMode="auto">
          <a:xfrm>
            <a:off x="990600" y="3260725"/>
            <a:ext cx="403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000" b="1">
                <a:solidFill>
                  <a:srgbClr val="FF3300"/>
                </a:solidFill>
                <a:latin typeface="VNI-Times" pitchFamily="2" charset="0"/>
              </a:rPr>
              <a:t>Maãu lieân heä (maãu caëp)</a:t>
            </a:r>
          </a:p>
        </p:txBody>
      </p:sp>
      <p:graphicFrame>
        <p:nvGraphicFramePr>
          <p:cNvPr id="32773" name="Object 1"/>
          <p:cNvGraphicFramePr>
            <a:graphicFrameLocks noChangeAspect="1"/>
          </p:cNvGraphicFramePr>
          <p:nvPr/>
        </p:nvGraphicFramePr>
        <p:xfrm>
          <a:off x="2959100" y="5791200"/>
          <a:ext cx="3378200" cy="715963"/>
        </p:xfrm>
        <a:graphic>
          <a:graphicData uri="http://schemas.openxmlformats.org/presentationml/2006/ole">
            <mc:AlternateContent xmlns:mc="http://schemas.openxmlformats.org/markup-compatibility/2006">
              <mc:Choice xmlns:v="urn:schemas-microsoft-com:vml" Requires="v">
                <p:oleObj spid="_x0000_s32791" name="Equation" r:id="rId9" imgW="1079500" imgH="228600" progId="Equation.DSMT4">
                  <p:embed/>
                </p:oleObj>
              </mc:Choice>
              <mc:Fallback>
                <p:oleObj name="Equation" r:id="rId9" imgW="1079500" imgH="2286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9100" y="5791200"/>
                        <a:ext cx="3378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9" name="Slide Number Placeholder 1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DEA85540-048F-485C-8E60-37631B163C84}" type="slidenum">
              <a:rPr lang="en-US" altLang="vi-VN" sz="1000">
                <a:latin typeface="Tahoma" panose="020B0604030504040204" pitchFamily="34" charset="0"/>
              </a:rPr>
              <a:pPr eaLnBrk="1" hangingPunct="1"/>
              <a:t>51</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066800" y="2667000"/>
            <a:ext cx="5486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00FF"/>
                </a:solidFill>
                <a:latin typeface="VNI-Times" pitchFamily="2" charset="0"/>
              </a:rPr>
              <a:t>Giaù trò kieåm ñònh:</a:t>
            </a:r>
          </a:p>
          <a:p>
            <a:pPr eaLnBrk="1" hangingPunct="1">
              <a:spcBef>
                <a:spcPct val="50000"/>
              </a:spcBef>
            </a:pPr>
            <a:r>
              <a:rPr lang="en-US" altLang="vi-VN" sz="3600">
                <a:solidFill>
                  <a:srgbClr val="0000FF"/>
                </a:solidFill>
                <a:latin typeface="VNI-Times" pitchFamily="2" charset="0"/>
              </a:rPr>
              <a:t> </a:t>
            </a:r>
          </a:p>
        </p:txBody>
      </p:sp>
      <p:graphicFrame>
        <p:nvGraphicFramePr>
          <p:cNvPr id="33794" name="Object 5"/>
          <p:cNvGraphicFramePr>
            <a:graphicFrameLocks noChangeAspect="1"/>
          </p:cNvGraphicFramePr>
          <p:nvPr/>
        </p:nvGraphicFramePr>
        <p:xfrm>
          <a:off x="5054600" y="2082800"/>
          <a:ext cx="3810000" cy="2895600"/>
        </p:xfrm>
        <a:graphic>
          <a:graphicData uri="http://schemas.openxmlformats.org/presentationml/2006/ole">
            <mc:AlternateContent xmlns:mc="http://schemas.openxmlformats.org/markup-compatibility/2006">
              <mc:Choice xmlns:v="urn:schemas-microsoft-com:vml" Requires="v">
                <p:oleObj spid="_x0000_s33805" name="Equation" r:id="rId3" imgW="866780" imgH="638123" progId="Equation.DSMT4">
                  <p:embed/>
                </p:oleObj>
              </mc:Choice>
              <mc:Fallback>
                <p:oleObj name="Equation" r:id="rId3" imgW="866780" imgH="638123"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2082800"/>
                        <a:ext cx="38100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Text Box 6"/>
          <p:cNvSpPr txBox="1">
            <a:spLocks noChangeArrowheads="1"/>
          </p:cNvSpPr>
          <p:nvPr/>
        </p:nvSpPr>
        <p:spPr bwMode="auto">
          <a:xfrm>
            <a:off x="762000" y="48768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33CC"/>
                </a:solidFill>
                <a:latin typeface="VNI-Times" pitchFamily="2" charset="0"/>
              </a:rPr>
              <a:t>Baùc boû giaû thuyeát H</a:t>
            </a:r>
            <a:r>
              <a:rPr lang="en-US" altLang="vi-VN" sz="3600" baseline="-25000">
                <a:solidFill>
                  <a:srgbClr val="0033CC"/>
                </a:solidFill>
                <a:latin typeface="VNI-Times" pitchFamily="2" charset="0"/>
              </a:rPr>
              <a:t>0</a:t>
            </a:r>
            <a:r>
              <a:rPr lang="en-US" altLang="vi-VN" sz="3600">
                <a:solidFill>
                  <a:srgbClr val="0033CC"/>
                </a:solidFill>
                <a:latin typeface="VNI-Times" pitchFamily="2" charset="0"/>
              </a:rPr>
              <a:t>, ôû möùc yù nghóa </a:t>
            </a:r>
            <a:r>
              <a:rPr lang="en-US" altLang="vi-VN" sz="3600">
                <a:solidFill>
                  <a:srgbClr val="0033CC"/>
                </a:solidFill>
                <a:latin typeface="VNI-Times" pitchFamily="2" charset="0"/>
                <a:sym typeface="Symbol" panose="05050102010706020507" pitchFamily="18" charset="2"/>
              </a:rPr>
              <a:t></a:t>
            </a:r>
            <a:endParaRPr lang="en-US" altLang="vi-VN" sz="3600">
              <a:solidFill>
                <a:srgbClr val="0033CC"/>
              </a:solidFill>
              <a:latin typeface="VNI-Times" pitchFamily="2" charset="0"/>
            </a:endParaRPr>
          </a:p>
        </p:txBody>
      </p:sp>
      <p:sp>
        <p:nvSpPr>
          <p:cNvPr id="33798" name="Text Box 8"/>
          <p:cNvSpPr txBox="1">
            <a:spLocks noChangeArrowheads="1"/>
          </p:cNvSpPr>
          <p:nvPr/>
        </p:nvSpPr>
        <p:spPr bwMode="auto">
          <a:xfrm>
            <a:off x="3657600" y="304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2060"/>
                </a:solidFill>
                <a:latin typeface="VNI-Times" pitchFamily="2" charset="0"/>
              </a:rPr>
              <a:t>Maãu ñoäc laäp</a:t>
            </a:r>
          </a:p>
        </p:txBody>
      </p:sp>
      <p:sp>
        <p:nvSpPr>
          <p:cNvPr id="33799" name="Text Box 9"/>
          <p:cNvSpPr txBox="1">
            <a:spLocks noChangeArrowheads="1"/>
          </p:cNvSpPr>
          <p:nvPr/>
        </p:nvSpPr>
        <p:spPr bwMode="auto">
          <a:xfrm>
            <a:off x="1066800" y="1487488"/>
            <a:ext cx="678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FF0000"/>
                </a:solidFill>
                <a:latin typeface="VNI-Times" pitchFamily="2" charset="0"/>
              </a:rPr>
              <a:t>Bieát phöông sai hai toång theå</a:t>
            </a:r>
          </a:p>
        </p:txBody>
      </p:sp>
      <p:graphicFrame>
        <p:nvGraphicFramePr>
          <p:cNvPr id="33795" name="Object 1"/>
          <p:cNvGraphicFramePr>
            <a:graphicFrameLocks noChangeAspect="1"/>
          </p:cNvGraphicFramePr>
          <p:nvPr/>
        </p:nvGraphicFramePr>
        <p:xfrm>
          <a:off x="3495675" y="5791200"/>
          <a:ext cx="2306638" cy="715963"/>
        </p:xfrm>
        <a:graphic>
          <a:graphicData uri="http://schemas.openxmlformats.org/presentationml/2006/ole">
            <mc:AlternateContent xmlns:mc="http://schemas.openxmlformats.org/markup-compatibility/2006">
              <mc:Choice xmlns:v="urn:schemas-microsoft-com:vml" Requires="v">
                <p:oleObj spid="_x0000_s33806" name="Equation" r:id="rId5" imgW="736600" imgH="228600" progId="Equation.DSMT4">
                  <p:embed/>
                </p:oleObj>
              </mc:Choice>
              <mc:Fallback>
                <p:oleObj name="Equation" r:id="rId5" imgW="736600" imgH="2286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5675" y="5791200"/>
                        <a:ext cx="230663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0"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32B8AF66-A180-4DA4-A77D-27BBF9F5BCEE}" type="slidenum">
              <a:rPr lang="en-US" altLang="vi-VN" sz="1000">
                <a:latin typeface="Tahoma" panose="020B0604030504040204" pitchFamily="34" charset="0"/>
              </a:rPr>
              <a:pPr eaLnBrk="1" hangingPunct="1"/>
              <a:t>52</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5"/>
          <p:cNvSpPr txBox="1">
            <a:spLocks noChangeArrowheads="1"/>
          </p:cNvSpPr>
          <p:nvPr/>
        </p:nvSpPr>
        <p:spPr bwMode="auto">
          <a:xfrm>
            <a:off x="1066800" y="1371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FF0000"/>
                </a:solidFill>
                <a:latin typeface="VNI-Times" pitchFamily="2" charset="0"/>
              </a:rPr>
              <a:t>Chöa bieát phöông sai hai toång theå</a:t>
            </a:r>
            <a:br>
              <a:rPr lang="en-US" altLang="vi-VN" sz="3600">
                <a:solidFill>
                  <a:srgbClr val="FF0000"/>
                </a:solidFill>
                <a:latin typeface="VNI-Times" pitchFamily="2" charset="0"/>
              </a:rPr>
            </a:br>
            <a:r>
              <a:rPr lang="en-US" altLang="vi-VN" sz="3600">
                <a:solidFill>
                  <a:srgbClr val="FF0000"/>
                </a:solidFill>
                <a:latin typeface="VNI-Times" pitchFamily="2" charset="0"/>
              </a:rPr>
              <a:t>Maãu lôùn: n</a:t>
            </a:r>
            <a:r>
              <a:rPr lang="en-US" altLang="vi-VN" sz="3600" baseline="-25000">
                <a:solidFill>
                  <a:srgbClr val="FF0000"/>
                </a:solidFill>
                <a:latin typeface="VNI-Times" pitchFamily="2" charset="0"/>
              </a:rPr>
              <a:t>X </a:t>
            </a:r>
            <a:r>
              <a:rPr lang="en-US" altLang="vi-VN" sz="3600">
                <a:solidFill>
                  <a:srgbClr val="FF0000"/>
                </a:solidFill>
                <a:latin typeface="VNI-Times" pitchFamily="2" charset="0"/>
              </a:rPr>
              <a:t>vaø n</a:t>
            </a:r>
            <a:r>
              <a:rPr lang="en-US" altLang="vi-VN" sz="3600" baseline="-25000">
                <a:solidFill>
                  <a:srgbClr val="FF0000"/>
                </a:solidFill>
                <a:latin typeface="VNI-Times" pitchFamily="2" charset="0"/>
              </a:rPr>
              <a:t>Y </a:t>
            </a:r>
            <a:r>
              <a:rPr lang="en-US" altLang="vi-VN" sz="3600">
                <a:solidFill>
                  <a:srgbClr val="FF0000"/>
                </a:solidFill>
                <a:latin typeface="VNI-Times" pitchFamily="2" charset="0"/>
                <a:sym typeface="Symbol" panose="05050102010706020507" pitchFamily="18" charset="2"/>
              </a:rPr>
              <a:t></a:t>
            </a:r>
            <a:r>
              <a:rPr lang="en-US" altLang="vi-VN" sz="3600">
                <a:solidFill>
                  <a:srgbClr val="FF0000"/>
                </a:solidFill>
                <a:latin typeface="VNI-Times" pitchFamily="2" charset="0"/>
              </a:rPr>
              <a:t> 30</a:t>
            </a:r>
          </a:p>
        </p:txBody>
      </p:sp>
      <p:graphicFrame>
        <p:nvGraphicFramePr>
          <p:cNvPr id="34818" name="Object 6"/>
          <p:cNvGraphicFramePr>
            <a:graphicFrameLocks noChangeAspect="1"/>
          </p:cNvGraphicFramePr>
          <p:nvPr/>
        </p:nvGraphicFramePr>
        <p:xfrm>
          <a:off x="1277938" y="2657475"/>
          <a:ext cx="5580062" cy="847725"/>
        </p:xfrm>
        <a:graphic>
          <a:graphicData uri="http://schemas.openxmlformats.org/presentationml/2006/ole">
            <mc:AlternateContent xmlns:mc="http://schemas.openxmlformats.org/markup-compatibility/2006">
              <mc:Choice xmlns:v="urn:schemas-microsoft-com:vml" Requires="v">
                <p:oleObj spid="_x0000_s34827" name="Equation" r:id="rId3" imgW="1495472" imgH="161960" progId="Equation.DSMT4">
                  <p:embed/>
                </p:oleObj>
              </mc:Choice>
              <mc:Fallback>
                <p:oleObj name="Equation" r:id="rId3" imgW="1495472" imgH="1619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2657475"/>
                        <a:ext cx="55800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Text Box 7"/>
          <p:cNvSpPr txBox="1">
            <a:spLocks noChangeArrowheads="1"/>
          </p:cNvSpPr>
          <p:nvPr/>
        </p:nvSpPr>
        <p:spPr bwMode="auto">
          <a:xfrm>
            <a:off x="457200" y="3627438"/>
            <a:ext cx="8534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FF0000"/>
                </a:solidFill>
                <a:latin typeface="VNI-Times" pitchFamily="2" charset="0"/>
              </a:rPr>
              <a:t>Chöa bieát phöông sai hai toång theå</a:t>
            </a:r>
            <a:br>
              <a:rPr lang="en-US" altLang="vi-VN" sz="3600">
                <a:solidFill>
                  <a:srgbClr val="FF0000"/>
                </a:solidFill>
                <a:latin typeface="VNI-Times" pitchFamily="2" charset="0"/>
              </a:rPr>
            </a:br>
            <a:r>
              <a:rPr lang="en-US" altLang="vi-VN" sz="3600">
                <a:solidFill>
                  <a:srgbClr val="FF0000"/>
                </a:solidFill>
                <a:latin typeface="VNI-Times" pitchFamily="2" charset="0"/>
              </a:rPr>
              <a:t>Maãu nhoû: n</a:t>
            </a:r>
            <a:r>
              <a:rPr lang="en-US" altLang="vi-VN" sz="3600" baseline="-25000">
                <a:solidFill>
                  <a:srgbClr val="FF0000"/>
                </a:solidFill>
                <a:latin typeface="VNI-Times" pitchFamily="2" charset="0"/>
              </a:rPr>
              <a:t>X ,</a:t>
            </a:r>
            <a:r>
              <a:rPr lang="en-US" altLang="vi-VN" sz="3600">
                <a:solidFill>
                  <a:srgbClr val="FF0000"/>
                </a:solidFill>
                <a:latin typeface="VNI-Times" pitchFamily="2" charset="0"/>
              </a:rPr>
              <a:t>n</a:t>
            </a:r>
            <a:r>
              <a:rPr lang="en-US" altLang="vi-VN" sz="3600" baseline="-25000">
                <a:solidFill>
                  <a:srgbClr val="FF0000"/>
                </a:solidFill>
                <a:latin typeface="VNI-Times" pitchFamily="2" charset="0"/>
              </a:rPr>
              <a:t>Y </a:t>
            </a:r>
            <a:r>
              <a:rPr lang="en-US" altLang="vi-VN" sz="3600">
                <a:solidFill>
                  <a:srgbClr val="FF0000"/>
                </a:solidFill>
                <a:latin typeface="VNI-Times" pitchFamily="2" charset="0"/>
              </a:rPr>
              <a:t>&lt; 30</a:t>
            </a:r>
            <a:br>
              <a:rPr lang="en-US" altLang="vi-VN" sz="3600">
                <a:solidFill>
                  <a:srgbClr val="FF0000"/>
                </a:solidFill>
                <a:latin typeface="VNI-Times" pitchFamily="2" charset="0"/>
              </a:rPr>
            </a:br>
            <a:r>
              <a:rPr lang="en-US" altLang="vi-VN" sz="3600">
                <a:solidFill>
                  <a:srgbClr val="FF0000"/>
                </a:solidFill>
                <a:latin typeface="VNI-Times" pitchFamily="2" charset="0"/>
                <a:sym typeface="Symbol" panose="05050102010706020507" pitchFamily="18" charset="2"/>
              </a:rPr>
              <a:t>Nếu phöông sai của hai toång theå baèng nhau</a:t>
            </a:r>
            <a:endParaRPr lang="en-US" altLang="vi-VN" sz="3600">
              <a:solidFill>
                <a:srgbClr val="FF0000"/>
              </a:solidFill>
              <a:latin typeface="VNI-Times" pitchFamily="2" charset="0"/>
            </a:endParaRPr>
          </a:p>
        </p:txBody>
      </p:sp>
      <p:graphicFrame>
        <p:nvGraphicFramePr>
          <p:cNvPr id="34819" name="Object 8"/>
          <p:cNvGraphicFramePr>
            <a:graphicFrameLocks noChangeAspect="1"/>
          </p:cNvGraphicFramePr>
          <p:nvPr/>
        </p:nvGraphicFramePr>
        <p:xfrm>
          <a:off x="1524000" y="5264150"/>
          <a:ext cx="5246688" cy="1441450"/>
        </p:xfrm>
        <a:graphic>
          <a:graphicData uri="http://schemas.openxmlformats.org/presentationml/2006/ole">
            <mc:AlternateContent xmlns:mc="http://schemas.openxmlformats.org/markup-compatibility/2006">
              <mc:Choice xmlns:v="urn:schemas-microsoft-com:vml" Requires="v">
                <p:oleObj spid="_x0000_s34828" name="Equation" r:id="rId5" imgW="1590762" imgH="380876" progId="Equation.DSMT4">
                  <p:embed/>
                </p:oleObj>
              </mc:Choice>
              <mc:Fallback>
                <p:oleObj name="Equation" r:id="rId5" imgW="1590762" imgH="380876"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264150"/>
                        <a:ext cx="52466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2"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2926AA0D-C376-4CFA-B269-6275C5900316}" type="slidenum">
              <a:rPr lang="en-US" altLang="vi-VN" sz="1000">
                <a:latin typeface="Tahoma" panose="020B0604030504040204" pitchFamily="34" charset="0"/>
              </a:rPr>
              <a:pPr eaLnBrk="1" hangingPunct="1"/>
              <a:t>53</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ChangeAspect="1"/>
          </p:cNvGraphicFramePr>
          <p:nvPr/>
        </p:nvGraphicFramePr>
        <p:xfrm>
          <a:off x="2717800" y="1503363"/>
          <a:ext cx="3454400" cy="2154237"/>
        </p:xfrm>
        <a:graphic>
          <a:graphicData uri="http://schemas.openxmlformats.org/presentationml/2006/ole">
            <mc:AlternateContent xmlns:mc="http://schemas.openxmlformats.org/markup-compatibility/2006">
              <mc:Choice xmlns:v="urn:schemas-microsoft-com:vml" Requires="v">
                <p:oleObj spid="_x0000_s35850" name="Equation" r:id="rId3" imgW="1028745" imgH="609510" progId="Equation.DSMT4">
                  <p:embed/>
                </p:oleObj>
              </mc:Choice>
              <mc:Fallback>
                <p:oleObj name="Equation" r:id="rId3" imgW="1028745" imgH="60951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1503363"/>
                        <a:ext cx="34544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Text Box 5"/>
          <p:cNvSpPr txBox="1">
            <a:spLocks noChangeArrowheads="1"/>
          </p:cNvSpPr>
          <p:nvPr/>
        </p:nvSpPr>
        <p:spPr bwMode="auto">
          <a:xfrm>
            <a:off x="457200" y="37338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33CC"/>
                </a:solidFill>
                <a:latin typeface="VNI-Times" pitchFamily="2" charset="0"/>
              </a:rPr>
              <a:t>Baùc boû giaû thuyeát H</a:t>
            </a:r>
            <a:r>
              <a:rPr lang="en-US" altLang="vi-VN" sz="3600" baseline="-25000">
                <a:solidFill>
                  <a:srgbClr val="0033CC"/>
                </a:solidFill>
                <a:latin typeface="VNI-Times" pitchFamily="2" charset="0"/>
              </a:rPr>
              <a:t>0</a:t>
            </a:r>
            <a:r>
              <a:rPr lang="en-US" altLang="vi-VN" sz="3600">
                <a:solidFill>
                  <a:srgbClr val="0033CC"/>
                </a:solidFill>
                <a:latin typeface="VNI-Times" pitchFamily="2" charset="0"/>
              </a:rPr>
              <a:t>, ôû möùc yù nghóa </a:t>
            </a:r>
            <a:r>
              <a:rPr lang="en-US" altLang="vi-VN" sz="3600">
                <a:solidFill>
                  <a:srgbClr val="0033CC"/>
                </a:solidFill>
                <a:latin typeface="VNI-Times" pitchFamily="2" charset="0"/>
                <a:sym typeface="Symbol" panose="05050102010706020507" pitchFamily="18" charset="2"/>
              </a:rPr>
              <a:t></a:t>
            </a:r>
            <a:endParaRPr lang="en-US" altLang="vi-VN" sz="3600">
              <a:solidFill>
                <a:srgbClr val="0033CC"/>
              </a:solidFill>
              <a:latin typeface="VNI-Times" pitchFamily="2" charset="0"/>
            </a:endParaRPr>
          </a:p>
        </p:txBody>
      </p:sp>
      <p:graphicFrame>
        <p:nvGraphicFramePr>
          <p:cNvPr id="35843" name="Object 7"/>
          <p:cNvGraphicFramePr>
            <a:graphicFrameLocks noChangeAspect="1"/>
          </p:cNvGraphicFramePr>
          <p:nvPr/>
        </p:nvGraphicFramePr>
        <p:xfrm>
          <a:off x="2020888" y="4560888"/>
          <a:ext cx="5038725" cy="1001712"/>
        </p:xfrm>
        <a:graphic>
          <a:graphicData uri="http://schemas.openxmlformats.org/presentationml/2006/ole">
            <mc:AlternateContent xmlns:mc="http://schemas.openxmlformats.org/markup-compatibility/2006">
              <mc:Choice xmlns:v="urn:schemas-microsoft-com:vml" Requires="v">
                <p:oleObj spid="_x0000_s35851" name="Equation" r:id="rId5" imgW="1466859" imgH="238081" progId="Equation.DSMT4">
                  <p:embed/>
                </p:oleObj>
              </mc:Choice>
              <mc:Fallback>
                <p:oleObj name="Equation" r:id="rId5" imgW="1466859" imgH="238081"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0888" y="4560888"/>
                        <a:ext cx="50387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5"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6D611E04-0753-49D5-9A86-56B1D222C5A5}" type="slidenum">
              <a:rPr lang="en-US" altLang="vi-VN" sz="1000">
                <a:latin typeface="Tahoma" panose="020B0604030504040204" pitchFamily="34" charset="0"/>
              </a:rPr>
              <a:pPr eaLnBrk="1" hangingPunct="1"/>
              <a:t>54</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1"/>
          <p:cNvSpPr>
            <a:spLocks noChangeArrowheads="1"/>
          </p:cNvSpPr>
          <p:nvPr/>
        </p:nvSpPr>
        <p:spPr bwMode="auto">
          <a:xfrm>
            <a:off x="1143000" y="1524000"/>
            <a:ext cx="6934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200">
                <a:solidFill>
                  <a:srgbClr val="FF0000"/>
                </a:solidFill>
                <a:latin typeface="VNI-Times" pitchFamily="2" charset="0"/>
              </a:rPr>
              <a:t>Chöa bieát phöông sai hai toång theå</a:t>
            </a:r>
            <a:br>
              <a:rPr lang="en-US" altLang="vi-VN" sz="3200">
                <a:solidFill>
                  <a:srgbClr val="FF0000"/>
                </a:solidFill>
                <a:latin typeface="VNI-Times" pitchFamily="2" charset="0"/>
              </a:rPr>
            </a:br>
            <a:r>
              <a:rPr lang="en-US" altLang="vi-VN" sz="3200">
                <a:solidFill>
                  <a:srgbClr val="FF0000"/>
                </a:solidFill>
                <a:latin typeface="VNI-Times" pitchFamily="2" charset="0"/>
              </a:rPr>
              <a:t>Maãu nhoû: n</a:t>
            </a:r>
            <a:r>
              <a:rPr lang="en-US" altLang="vi-VN" sz="3200" baseline="-25000">
                <a:solidFill>
                  <a:srgbClr val="FF0000"/>
                </a:solidFill>
                <a:latin typeface="VNI-Times" pitchFamily="2" charset="0"/>
              </a:rPr>
              <a:t>X ,</a:t>
            </a:r>
            <a:r>
              <a:rPr lang="en-US" altLang="vi-VN" sz="3200">
                <a:solidFill>
                  <a:srgbClr val="FF0000"/>
                </a:solidFill>
                <a:latin typeface="VNI-Times" pitchFamily="2" charset="0"/>
              </a:rPr>
              <a:t>n</a:t>
            </a:r>
            <a:r>
              <a:rPr lang="en-US" altLang="vi-VN" sz="3200" baseline="-25000">
                <a:solidFill>
                  <a:srgbClr val="FF0000"/>
                </a:solidFill>
                <a:latin typeface="VNI-Times" pitchFamily="2" charset="0"/>
              </a:rPr>
              <a:t>Y </a:t>
            </a:r>
            <a:r>
              <a:rPr lang="en-US" altLang="vi-VN" sz="3200">
                <a:solidFill>
                  <a:srgbClr val="FF0000"/>
                </a:solidFill>
                <a:latin typeface="VNI-Times" pitchFamily="2" charset="0"/>
              </a:rPr>
              <a:t>&lt; 30 </a:t>
            </a:r>
            <a:br>
              <a:rPr lang="en-US" altLang="vi-VN" sz="3200">
                <a:solidFill>
                  <a:srgbClr val="FF0000"/>
                </a:solidFill>
                <a:latin typeface="VNI-Times" pitchFamily="2" charset="0"/>
              </a:rPr>
            </a:br>
            <a:r>
              <a:rPr lang="en-US" altLang="vi-VN" sz="3200">
                <a:solidFill>
                  <a:srgbClr val="FF0000"/>
                </a:solidFill>
                <a:latin typeface="VNI-Times" pitchFamily="2" charset="0"/>
                <a:sym typeface="Symbol" panose="05050102010706020507" pitchFamily="18" charset="2"/>
              </a:rPr>
              <a:t>Nếu phöông sai hai toång theå khoâng baèng nhau</a:t>
            </a:r>
            <a:endParaRPr lang="en-US" altLang="vi-VN" sz="3200">
              <a:solidFill>
                <a:srgbClr val="FF0000"/>
              </a:solidFill>
            </a:endParaRPr>
          </a:p>
        </p:txBody>
      </p:sp>
      <p:sp>
        <p:nvSpPr>
          <p:cNvPr id="36869" name="Text Box 4"/>
          <p:cNvSpPr txBox="1">
            <a:spLocks noChangeArrowheads="1"/>
          </p:cNvSpPr>
          <p:nvPr/>
        </p:nvSpPr>
        <p:spPr bwMode="auto">
          <a:xfrm>
            <a:off x="381000" y="3773488"/>
            <a:ext cx="365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00FF"/>
                </a:solidFill>
                <a:latin typeface="VNI-Times" pitchFamily="2" charset="0"/>
              </a:rPr>
              <a:t>Giaù trò kieåm ñònh:</a:t>
            </a:r>
          </a:p>
        </p:txBody>
      </p:sp>
      <p:graphicFrame>
        <p:nvGraphicFramePr>
          <p:cNvPr id="36866" name="Object 5"/>
          <p:cNvGraphicFramePr>
            <a:graphicFrameLocks noChangeAspect="1"/>
          </p:cNvGraphicFramePr>
          <p:nvPr/>
        </p:nvGraphicFramePr>
        <p:xfrm>
          <a:off x="4219575" y="3109913"/>
          <a:ext cx="2486025" cy="2071687"/>
        </p:xfrm>
        <a:graphic>
          <a:graphicData uri="http://schemas.openxmlformats.org/presentationml/2006/ole">
            <mc:AlternateContent xmlns:mc="http://schemas.openxmlformats.org/markup-compatibility/2006">
              <mc:Choice xmlns:v="urn:schemas-microsoft-com:vml" Requires="v">
                <p:oleObj spid="_x0000_s36876" name="Equation" r:id="rId3" imgW="819271" imgH="666736" progId="Equation.DSMT4">
                  <p:embed/>
                </p:oleObj>
              </mc:Choice>
              <mc:Fallback>
                <p:oleObj name="Equation" r:id="rId3" imgW="819271" imgH="666736"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575" y="3109913"/>
                        <a:ext cx="24860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 Box 6"/>
          <p:cNvSpPr txBox="1">
            <a:spLocks noChangeArrowheads="1"/>
          </p:cNvSpPr>
          <p:nvPr/>
        </p:nvSpPr>
        <p:spPr bwMode="auto">
          <a:xfrm>
            <a:off x="381000" y="514508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33CC"/>
                </a:solidFill>
                <a:latin typeface="VNI-Times" pitchFamily="2" charset="0"/>
              </a:rPr>
              <a:t>Baùc boû giaû thuyeát H</a:t>
            </a:r>
            <a:r>
              <a:rPr lang="en-US" altLang="vi-VN" sz="3600" baseline="-25000">
                <a:solidFill>
                  <a:srgbClr val="0033CC"/>
                </a:solidFill>
                <a:latin typeface="VNI-Times" pitchFamily="2" charset="0"/>
              </a:rPr>
              <a:t>0</a:t>
            </a:r>
            <a:r>
              <a:rPr lang="en-US" altLang="vi-VN" sz="3600">
                <a:solidFill>
                  <a:srgbClr val="0033CC"/>
                </a:solidFill>
                <a:latin typeface="VNI-Times" pitchFamily="2" charset="0"/>
              </a:rPr>
              <a:t>, ôû möùc yù nghóa </a:t>
            </a:r>
            <a:r>
              <a:rPr lang="en-US" altLang="vi-VN" sz="3600">
                <a:solidFill>
                  <a:srgbClr val="0033CC"/>
                </a:solidFill>
                <a:latin typeface="VNI-Times" pitchFamily="2" charset="0"/>
                <a:sym typeface="Symbol" panose="05050102010706020507" pitchFamily="18" charset="2"/>
              </a:rPr>
              <a:t> </a:t>
            </a:r>
            <a:endParaRPr lang="en-US" altLang="vi-VN" sz="3600">
              <a:solidFill>
                <a:srgbClr val="0033CC"/>
              </a:solidFill>
              <a:latin typeface="VNI-Times" pitchFamily="2" charset="0"/>
            </a:endParaRPr>
          </a:p>
        </p:txBody>
      </p:sp>
      <p:graphicFrame>
        <p:nvGraphicFramePr>
          <p:cNvPr id="36867" name="Object 7"/>
          <p:cNvGraphicFramePr>
            <a:graphicFrameLocks noChangeAspect="1"/>
          </p:cNvGraphicFramePr>
          <p:nvPr/>
        </p:nvGraphicFramePr>
        <p:xfrm>
          <a:off x="3076575" y="5765800"/>
          <a:ext cx="2836863" cy="787400"/>
        </p:xfrm>
        <a:graphic>
          <a:graphicData uri="http://schemas.openxmlformats.org/presentationml/2006/ole">
            <mc:AlternateContent xmlns:mc="http://schemas.openxmlformats.org/markup-compatibility/2006">
              <mc:Choice xmlns:v="urn:schemas-microsoft-com:vml" Requires="v">
                <p:oleObj spid="_x0000_s36877" name="Equation" r:id="rId5" imgW="962069" imgH="209468" progId="Equation.DSMT4">
                  <p:embed/>
                </p:oleObj>
              </mc:Choice>
              <mc:Fallback>
                <p:oleObj name="Equation" r:id="rId5" imgW="962069" imgH="209468"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6575" y="5765800"/>
                        <a:ext cx="28368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1" name="Slide Number Placeholder 8"/>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AC1544C0-11D9-4323-9D4D-F2BC2E93CEF6}" type="slidenum">
              <a:rPr lang="en-US" altLang="vi-VN" sz="1000">
                <a:latin typeface="Tahoma" panose="020B0604030504040204" pitchFamily="34" charset="0"/>
              </a:rPr>
              <a:pPr eaLnBrk="1" hangingPunct="1"/>
              <a:t>55</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1"/>
          <p:cNvGraphicFramePr>
            <a:graphicFrameLocks noChangeAspect="1"/>
          </p:cNvGraphicFramePr>
          <p:nvPr/>
        </p:nvGraphicFramePr>
        <p:xfrm>
          <a:off x="3505200" y="1495425"/>
          <a:ext cx="3836988" cy="3381375"/>
        </p:xfrm>
        <a:graphic>
          <a:graphicData uri="http://schemas.openxmlformats.org/presentationml/2006/ole">
            <mc:AlternateContent xmlns:mc="http://schemas.openxmlformats.org/markup-compatibility/2006">
              <mc:Choice xmlns:v="urn:schemas-microsoft-com:vml" Requires="v">
                <p:oleObj spid="_x0000_s37896" name="Equation" r:id="rId3" imgW="1247667" imgH="1095390" progId="Equation.DSMT4">
                  <p:embed/>
                </p:oleObj>
              </mc:Choice>
              <mc:Fallback>
                <p:oleObj name="Equation" r:id="rId3" imgW="1247667" imgH="10953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95425"/>
                        <a:ext cx="3836988" cy="338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1" name="Text Box 6"/>
          <p:cNvSpPr txBox="1">
            <a:spLocks noChangeArrowheads="1"/>
          </p:cNvSpPr>
          <p:nvPr/>
        </p:nvSpPr>
        <p:spPr bwMode="auto">
          <a:xfrm>
            <a:off x="1752600" y="24828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00FF"/>
                </a:solidFill>
                <a:latin typeface="VNI-Times" pitchFamily="2" charset="0"/>
              </a:rPr>
              <a:t>vôùi</a:t>
            </a:r>
            <a:endParaRPr lang="en-US" altLang="vi-VN" sz="3600" baseline="-25000">
              <a:solidFill>
                <a:srgbClr val="0000FF"/>
              </a:solidFill>
              <a:latin typeface="VNI-Times" pitchFamily="2" charset="0"/>
              <a:sym typeface="Symbol" panose="05050102010706020507" pitchFamily="18" charset="2"/>
            </a:endParaRPr>
          </a:p>
        </p:txBody>
      </p:sp>
      <p:sp>
        <p:nvSpPr>
          <p:cNvPr id="37892" name="Text Box 6"/>
          <p:cNvSpPr txBox="1">
            <a:spLocks noChangeArrowheads="1"/>
          </p:cNvSpPr>
          <p:nvPr/>
        </p:nvSpPr>
        <p:spPr bwMode="auto">
          <a:xfrm>
            <a:off x="381000" y="527685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00FF"/>
                </a:solidFill>
                <a:latin typeface="VNI-Times" pitchFamily="2" charset="0"/>
                <a:sym typeface="Symbol" panose="05050102010706020507" pitchFamily="18" charset="2"/>
              </a:rPr>
              <a:t>Ghi chuù: Laøm troøn df ñeán soá töï nhieân gaàn nhaát khi tra giaù trò tôùi haïn trong baûng.</a:t>
            </a:r>
            <a:endParaRPr lang="en-US" altLang="vi-VN" sz="3600" baseline="-25000">
              <a:solidFill>
                <a:srgbClr val="0000FF"/>
              </a:solidFill>
              <a:latin typeface="VNI-Times" pitchFamily="2" charset="0"/>
              <a:sym typeface="Symbol" panose="05050102010706020507" pitchFamily="18" charset="2"/>
            </a:endParaRPr>
          </a:p>
        </p:txBody>
      </p:sp>
      <p:sp>
        <p:nvSpPr>
          <p:cNvPr id="3789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DFC05923-E467-49ED-A34F-905C9EBC8AD8}" type="slidenum">
              <a:rPr lang="en-US" altLang="vi-VN" sz="1000">
                <a:latin typeface="Tahoma" panose="020B0604030504040204" pitchFamily="34" charset="0"/>
              </a:rPr>
              <a:pPr eaLnBrk="1" hangingPunct="1"/>
              <a:t>56</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4"/>
          <p:cNvSpPr txBox="1">
            <a:spLocks noChangeArrowheads="1"/>
          </p:cNvSpPr>
          <p:nvPr/>
        </p:nvSpPr>
        <p:spPr bwMode="auto">
          <a:xfrm>
            <a:off x="1371600" y="762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b="1">
                <a:solidFill>
                  <a:srgbClr val="0033CC"/>
                </a:solidFill>
                <a:latin typeface="VNI-Times" pitchFamily="2" charset="0"/>
              </a:rPr>
              <a:t>Kieåm ñònh giaû thuyeát veà söï khaùc bieät giöõa tæ leä cuûa hai toång theå</a:t>
            </a:r>
          </a:p>
        </p:txBody>
      </p:sp>
      <p:sp>
        <p:nvSpPr>
          <p:cNvPr id="38918" name="Text Box 5"/>
          <p:cNvSpPr txBox="1">
            <a:spLocks noChangeArrowheads="1"/>
          </p:cNvSpPr>
          <p:nvPr/>
        </p:nvSpPr>
        <p:spPr bwMode="auto">
          <a:xfrm>
            <a:off x="1447800" y="1673225"/>
            <a:ext cx="5867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600">
                <a:solidFill>
                  <a:srgbClr val="0000FF"/>
                </a:solidFill>
                <a:latin typeface="VNI-Times" pitchFamily="2" charset="0"/>
              </a:rPr>
              <a:t>Giaû thuyeát H</a:t>
            </a:r>
            <a:r>
              <a:rPr lang="en-US" altLang="vi-VN" sz="3600" baseline="-25000">
                <a:solidFill>
                  <a:srgbClr val="0000FF"/>
                </a:solidFill>
                <a:latin typeface="VNI-Times" pitchFamily="2" charset="0"/>
              </a:rPr>
              <a:t>0 </a:t>
            </a:r>
            <a:r>
              <a:rPr lang="en-US" altLang="vi-VN" sz="3600">
                <a:solidFill>
                  <a:srgbClr val="0000FF"/>
                </a:solidFill>
                <a:latin typeface="VNI-Times" pitchFamily="2" charset="0"/>
              </a:rPr>
              <a:t>:</a:t>
            </a:r>
          </a:p>
          <a:p>
            <a:pPr eaLnBrk="1" hangingPunct="1"/>
            <a:r>
              <a:rPr lang="en-US" altLang="vi-VN" sz="3600">
                <a:solidFill>
                  <a:srgbClr val="0000FF"/>
                </a:solidFill>
                <a:latin typeface="VNI-Times" pitchFamily="2" charset="0"/>
              </a:rPr>
              <a:t>		   H</a:t>
            </a:r>
            <a:r>
              <a:rPr lang="en-US" altLang="vi-VN" sz="3600" baseline="-25000">
                <a:solidFill>
                  <a:srgbClr val="0000FF"/>
                </a:solidFill>
                <a:latin typeface="VNI-Times" pitchFamily="2" charset="0"/>
              </a:rPr>
              <a:t>1 </a:t>
            </a:r>
            <a:r>
              <a:rPr lang="en-US" altLang="vi-VN" sz="3600">
                <a:solidFill>
                  <a:srgbClr val="0000FF"/>
                </a:solidFill>
                <a:latin typeface="VNI-Times" pitchFamily="2" charset="0"/>
              </a:rPr>
              <a:t>: </a:t>
            </a:r>
          </a:p>
          <a:p>
            <a:pPr eaLnBrk="1" hangingPunct="1"/>
            <a:r>
              <a:rPr lang="en-US" altLang="vi-VN" sz="3600">
                <a:solidFill>
                  <a:srgbClr val="0000FF"/>
                </a:solidFill>
                <a:latin typeface="VNI-Times" pitchFamily="2" charset="0"/>
              </a:rPr>
              <a:t> </a:t>
            </a:r>
          </a:p>
        </p:txBody>
      </p:sp>
      <p:graphicFrame>
        <p:nvGraphicFramePr>
          <p:cNvPr id="38914" name="Object 6"/>
          <p:cNvGraphicFramePr>
            <a:graphicFrameLocks noChangeAspect="1"/>
          </p:cNvGraphicFramePr>
          <p:nvPr/>
        </p:nvGraphicFramePr>
        <p:xfrm>
          <a:off x="4435475" y="1476375"/>
          <a:ext cx="2574925" cy="882650"/>
        </p:xfrm>
        <a:graphic>
          <a:graphicData uri="http://schemas.openxmlformats.org/presentationml/2006/ole">
            <mc:AlternateContent xmlns:mc="http://schemas.openxmlformats.org/markup-compatibility/2006">
              <mc:Choice xmlns:v="urn:schemas-microsoft-com:vml" Requires="v">
                <p:oleObj spid="_x0000_s38927" name="Equation" r:id="rId3" imgW="809553" imgH="209468" progId="Equation.DSMT4">
                  <p:embed/>
                </p:oleObj>
              </mc:Choice>
              <mc:Fallback>
                <p:oleObj name="Equation" r:id="rId3" imgW="809553" imgH="209468"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75" y="1476375"/>
                        <a:ext cx="25749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Text Box 7"/>
          <p:cNvSpPr txBox="1">
            <a:spLocks noChangeArrowheads="1"/>
          </p:cNvSpPr>
          <p:nvPr/>
        </p:nvSpPr>
        <p:spPr bwMode="auto">
          <a:xfrm>
            <a:off x="990600" y="3276600"/>
            <a:ext cx="5486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600">
                <a:solidFill>
                  <a:srgbClr val="0000FF"/>
                </a:solidFill>
                <a:latin typeface="VNI-Times" pitchFamily="2" charset="0"/>
              </a:rPr>
              <a:t>Giaù trò </a:t>
            </a:r>
          </a:p>
          <a:p>
            <a:pPr eaLnBrk="1" hangingPunct="1"/>
            <a:r>
              <a:rPr lang="en-US" altLang="vi-VN" sz="3600">
                <a:solidFill>
                  <a:srgbClr val="0000FF"/>
                </a:solidFill>
                <a:latin typeface="VNI-Times" pitchFamily="2" charset="0"/>
              </a:rPr>
              <a:t>kieåm ñònh:</a:t>
            </a:r>
          </a:p>
          <a:p>
            <a:pPr eaLnBrk="1" hangingPunct="1"/>
            <a:r>
              <a:rPr lang="en-US" altLang="vi-VN" sz="3600">
                <a:solidFill>
                  <a:srgbClr val="0000FF"/>
                </a:solidFill>
                <a:latin typeface="VNI-Times" pitchFamily="2" charset="0"/>
              </a:rPr>
              <a:t> </a:t>
            </a:r>
          </a:p>
        </p:txBody>
      </p:sp>
      <p:graphicFrame>
        <p:nvGraphicFramePr>
          <p:cNvPr id="38915" name="Object 8"/>
          <p:cNvGraphicFramePr>
            <a:graphicFrameLocks noChangeAspect="1"/>
          </p:cNvGraphicFramePr>
          <p:nvPr/>
        </p:nvGraphicFramePr>
        <p:xfrm>
          <a:off x="3544888" y="3040063"/>
          <a:ext cx="4686300" cy="2163762"/>
        </p:xfrm>
        <a:graphic>
          <a:graphicData uri="http://schemas.openxmlformats.org/presentationml/2006/ole">
            <mc:AlternateContent xmlns:mc="http://schemas.openxmlformats.org/markup-compatibility/2006">
              <mc:Choice xmlns:v="urn:schemas-microsoft-com:vml" Requires="v">
                <p:oleObj spid="_x0000_s38928" name="Equation" r:id="rId5" imgW="1495472" imgH="638123" progId="Equation.DSMT4">
                  <p:embed/>
                </p:oleObj>
              </mc:Choice>
              <mc:Fallback>
                <p:oleObj name="Equation" r:id="rId5" imgW="1495472" imgH="638123"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4888" y="3040063"/>
                        <a:ext cx="4686300" cy="216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6" name="Object 11"/>
          <p:cNvGraphicFramePr>
            <a:graphicFrameLocks noChangeAspect="1"/>
          </p:cNvGraphicFramePr>
          <p:nvPr/>
        </p:nvGraphicFramePr>
        <p:xfrm>
          <a:off x="4479925" y="2181225"/>
          <a:ext cx="2530475" cy="866775"/>
        </p:xfrm>
        <a:graphic>
          <a:graphicData uri="http://schemas.openxmlformats.org/presentationml/2006/ole">
            <mc:AlternateContent xmlns:mc="http://schemas.openxmlformats.org/markup-compatibility/2006">
              <mc:Choice xmlns:v="urn:schemas-microsoft-com:vml" Requires="v">
                <p:oleObj spid="_x0000_s38929" name="Equation" r:id="rId7" imgW="809553" imgH="209468" progId="Equation.DSMT4">
                  <p:embed/>
                </p:oleObj>
              </mc:Choice>
              <mc:Fallback>
                <p:oleObj name="Equation" r:id="rId7" imgW="809553" imgH="209468"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9925" y="2181225"/>
                        <a:ext cx="2530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0"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59D63DD1-9BB8-4580-A3FF-A61C6F1E7BBA}" type="slidenum">
              <a:rPr lang="en-US" altLang="vi-VN" sz="1000">
                <a:latin typeface="Tahoma" panose="020B0604030504040204" pitchFamily="34" charset="0"/>
              </a:rPr>
              <a:pPr eaLnBrk="1" hangingPunct="1"/>
              <a:t>57</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9"/>
          <p:cNvSpPr txBox="1">
            <a:spLocks noChangeArrowheads="1"/>
          </p:cNvSpPr>
          <p:nvPr/>
        </p:nvSpPr>
        <p:spPr bwMode="auto">
          <a:xfrm>
            <a:off x="457200" y="4981575"/>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a:solidFill>
                  <a:srgbClr val="0033CC"/>
                </a:solidFill>
                <a:latin typeface="VNI-Times" pitchFamily="2" charset="0"/>
              </a:rPr>
              <a:t>Baùc boû giaû thuyeát H</a:t>
            </a:r>
            <a:r>
              <a:rPr lang="en-US" altLang="vi-VN" sz="3600" baseline="-25000">
                <a:solidFill>
                  <a:srgbClr val="0033CC"/>
                </a:solidFill>
                <a:latin typeface="VNI-Times" pitchFamily="2" charset="0"/>
              </a:rPr>
              <a:t>0</a:t>
            </a:r>
            <a:r>
              <a:rPr lang="en-US" altLang="vi-VN" sz="3600">
                <a:solidFill>
                  <a:srgbClr val="0033CC"/>
                </a:solidFill>
                <a:latin typeface="VNI-Times" pitchFamily="2" charset="0"/>
              </a:rPr>
              <a:t>, ôû möùc yù nghóa </a:t>
            </a:r>
            <a:r>
              <a:rPr lang="en-US" altLang="vi-VN" sz="3600">
                <a:solidFill>
                  <a:srgbClr val="0033CC"/>
                </a:solidFill>
                <a:latin typeface="VNI-Times" pitchFamily="2" charset="0"/>
                <a:sym typeface="Symbol" panose="05050102010706020507" pitchFamily="18" charset="2"/>
              </a:rPr>
              <a:t></a:t>
            </a:r>
            <a:endParaRPr lang="en-US" altLang="vi-VN" sz="3600">
              <a:solidFill>
                <a:srgbClr val="0033CC"/>
              </a:solidFill>
              <a:latin typeface="VNI-Times" pitchFamily="2" charset="0"/>
            </a:endParaRPr>
          </a:p>
        </p:txBody>
      </p:sp>
      <p:sp>
        <p:nvSpPr>
          <p:cNvPr id="39942" name="Text Box 7"/>
          <p:cNvSpPr txBox="1">
            <a:spLocks noChangeArrowheads="1"/>
          </p:cNvSpPr>
          <p:nvPr/>
        </p:nvSpPr>
        <p:spPr bwMode="auto">
          <a:xfrm>
            <a:off x="1066800" y="1411288"/>
            <a:ext cx="548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600">
                <a:solidFill>
                  <a:srgbClr val="0000FF"/>
                </a:solidFill>
                <a:latin typeface="VNI-Times" pitchFamily="2" charset="0"/>
              </a:rPr>
              <a:t>Trong ñoù: </a:t>
            </a:r>
          </a:p>
        </p:txBody>
      </p:sp>
      <p:graphicFrame>
        <p:nvGraphicFramePr>
          <p:cNvPr id="39938" name="Object 11"/>
          <p:cNvGraphicFramePr>
            <a:graphicFrameLocks noChangeAspect="1"/>
          </p:cNvGraphicFramePr>
          <p:nvPr/>
        </p:nvGraphicFramePr>
        <p:xfrm>
          <a:off x="2124075" y="1747838"/>
          <a:ext cx="5724525" cy="1452562"/>
        </p:xfrm>
        <a:graphic>
          <a:graphicData uri="http://schemas.openxmlformats.org/presentationml/2006/ole">
            <mc:AlternateContent xmlns:mc="http://schemas.openxmlformats.org/markup-compatibility/2006">
              <mc:Choice xmlns:v="urn:schemas-microsoft-com:vml" Requires="v">
                <p:oleObj spid="_x0000_s39951" name="Equation" r:id="rId3" imgW="1914421" imgH="409489" progId="Equation.DSMT4">
                  <p:embed/>
                </p:oleObj>
              </mc:Choice>
              <mc:Fallback>
                <p:oleObj name="Equation" r:id="rId3" imgW="1914421" imgH="409489"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747838"/>
                        <a:ext cx="57245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Text Box 7"/>
          <p:cNvSpPr txBox="1">
            <a:spLocks noChangeArrowheads="1"/>
          </p:cNvSpPr>
          <p:nvPr/>
        </p:nvSpPr>
        <p:spPr bwMode="auto">
          <a:xfrm>
            <a:off x="457200" y="32004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600">
                <a:solidFill>
                  <a:srgbClr val="0000FF"/>
                </a:solidFill>
                <a:latin typeface="VNI-Times" pitchFamily="2" charset="0"/>
              </a:rPr>
              <a:t>Vôùi              laø soá phaàn töû thoûa tính chaát maø ta ñang quan taâm trong maãu khảo saùt cuûa X vaø Y. </a:t>
            </a:r>
          </a:p>
        </p:txBody>
      </p:sp>
      <p:graphicFrame>
        <p:nvGraphicFramePr>
          <p:cNvPr id="39939" name="Object 6"/>
          <p:cNvGraphicFramePr>
            <a:graphicFrameLocks noChangeAspect="1"/>
          </p:cNvGraphicFramePr>
          <p:nvPr/>
        </p:nvGraphicFramePr>
        <p:xfrm>
          <a:off x="1447800" y="3200400"/>
          <a:ext cx="1319213" cy="744538"/>
        </p:xfrm>
        <a:graphic>
          <a:graphicData uri="http://schemas.openxmlformats.org/presentationml/2006/ole">
            <mc:AlternateContent xmlns:mc="http://schemas.openxmlformats.org/markup-compatibility/2006">
              <mc:Choice xmlns:v="urn:schemas-microsoft-com:vml" Requires="v">
                <p:oleObj spid="_x0000_s39952" name="Equation" r:id="rId5" imgW="323929" imgH="142795" progId="Equation.DSMT4">
                  <p:embed/>
                </p:oleObj>
              </mc:Choice>
              <mc:Fallback>
                <p:oleObj name="Equation" r:id="rId5" imgW="323929" imgH="1427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200400"/>
                        <a:ext cx="1319213"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1"/>
          <p:cNvGraphicFramePr>
            <a:graphicFrameLocks noChangeAspect="1"/>
          </p:cNvGraphicFramePr>
          <p:nvPr/>
        </p:nvGraphicFramePr>
        <p:xfrm>
          <a:off x="3048000" y="5715000"/>
          <a:ext cx="2255838" cy="700088"/>
        </p:xfrm>
        <a:graphic>
          <a:graphicData uri="http://schemas.openxmlformats.org/presentationml/2006/ole">
            <mc:AlternateContent xmlns:mc="http://schemas.openxmlformats.org/markup-compatibility/2006">
              <mc:Choice xmlns:v="urn:schemas-microsoft-com:vml" Requires="v">
                <p:oleObj spid="_x0000_s39953" name="Equation" r:id="rId7" imgW="736600" imgH="228600" progId="Equation.DSMT4">
                  <p:embed/>
                </p:oleObj>
              </mc:Choice>
              <mc:Fallback>
                <p:oleObj name="Equation" r:id="rId7" imgW="736600" imgH="2286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715000"/>
                        <a:ext cx="22558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4"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C77ED418-A669-47D7-B2ED-1161E6CBDA18}" type="slidenum">
              <a:rPr lang="en-US" altLang="vi-VN" sz="1000">
                <a:latin typeface="Tahoma" panose="020B0604030504040204" pitchFamily="34" charset="0"/>
              </a:rPr>
              <a:pPr eaLnBrk="1" hangingPunct="1"/>
              <a:t>58</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4"/>
          <p:cNvSpPr txBox="1">
            <a:spLocks noChangeArrowheads="1"/>
          </p:cNvSpPr>
          <p:nvPr/>
        </p:nvSpPr>
        <p:spPr bwMode="auto">
          <a:xfrm>
            <a:off x="1295400" y="762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600" b="1">
                <a:solidFill>
                  <a:srgbClr val="0033CC"/>
                </a:solidFill>
                <a:latin typeface="VNI-Times" pitchFamily="2" charset="0"/>
              </a:rPr>
              <a:t>Kieåm ñònh giaû thuyeát veà söï khaùc bieät giöõa phöông sai cuûa hai toång theå</a:t>
            </a:r>
          </a:p>
        </p:txBody>
      </p:sp>
      <p:sp>
        <p:nvSpPr>
          <p:cNvPr id="40966" name="Text Box 5"/>
          <p:cNvSpPr txBox="1">
            <a:spLocks noChangeArrowheads="1"/>
          </p:cNvSpPr>
          <p:nvPr/>
        </p:nvSpPr>
        <p:spPr bwMode="auto">
          <a:xfrm>
            <a:off x="1371600" y="1624013"/>
            <a:ext cx="58674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200">
                <a:solidFill>
                  <a:srgbClr val="0033CC"/>
                </a:solidFill>
                <a:latin typeface="VNI-Times" pitchFamily="2" charset="0"/>
              </a:rPr>
              <a:t>Giaû thuyeát H</a:t>
            </a:r>
            <a:r>
              <a:rPr lang="en-US" altLang="vi-VN" sz="3200" baseline="-25000">
                <a:solidFill>
                  <a:srgbClr val="0033CC"/>
                </a:solidFill>
                <a:latin typeface="VNI-Times" pitchFamily="2" charset="0"/>
              </a:rPr>
              <a:t>0 </a:t>
            </a:r>
            <a:r>
              <a:rPr lang="en-US" altLang="vi-VN" sz="3200">
                <a:solidFill>
                  <a:srgbClr val="0033CC"/>
                </a:solidFill>
                <a:latin typeface="VNI-Times" pitchFamily="2" charset="0"/>
              </a:rPr>
              <a:t>:</a:t>
            </a:r>
          </a:p>
          <a:p>
            <a:pPr eaLnBrk="1" hangingPunct="1"/>
            <a:r>
              <a:rPr lang="en-US" altLang="vi-VN" sz="3200">
                <a:solidFill>
                  <a:srgbClr val="0033CC"/>
                </a:solidFill>
                <a:latin typeface="VNI-Times" pitchFamily="2" charset="0"/>
              </a:rPr>
              <a:t>		 H</a:t>
            </a:r>
            <a:r>
              <a:rPr lang="en-US" altLang="vi-VN" sz="3200" baseline="-25000">
                <a:solidFill>
                  <a:srgbClr val="0033CC"/>
                </a:solidFill>
                <a:latin typeface="VNI-Times" pitchFamily="2" charset="0"/>
              </a:rPr>
              <a:t>1</a:t>
            </a:r>
            <a:r>
              <a:rPr lang="en-US" altLang="vi-VN" sz="3200">
                <a:solidFill>
                  <a:srgbClr val="0033CC"/>
                </a:solidFill>
                <a:latin typeface="VNI-Times" pitchFamily="2" charset="0"/>
              </a:rPr>
              <a:t>: </a:t>
            </a:r>
          </a:p>
          <a:p>
            <a:pPr eaLnBrk="1" hangingPunct="1"/>
            <a:r>
              <a:rPr lang="en-US" altLang="vi-VN" sz="3200">
                <a:solidFill>
                  <a:srgbClr val="0033CC"/>
                </a:solidFill>
                <a:latin typeface="VNI-Times" pitchFamily="2" charset="0"/>
              </a:rPr>
              <a:t> </a:t>
            </a:r>
          </a:p>
        </p:txBody>
      </p:sp>
      <p:graphicFrame>
        <p:nvGraphicFramePr>
          <p:cNvPr id="40962" name="Object 6"/>
          <p:cNvGraphicFramePr>
            <a:graphicFrameLocks noChangeAspect="1"/>
          </p:cNvGraphicFramePr>
          <p:nvPr/>
        </p:nvGraphicFramePr>
        <p:xfrm>
          <a:off x="4400550" y="1524000"/>
          <a:ext cx="1771650" cy="744538"/>
        </p:xfrm>
        <a:graphic>
          <a:graphicData uri="http://schemas.openxmlformats.org/presentationml/2006/ole">
            <mc:AlternateContent xmlns:mc="http://schemas.openxmlformats.org/markup-compatibility/2006">
              <mc:Choice xmlns:v="urn:schemas-microsoft-com:vml" Requires="v">
                <p:oleObj spid="_x0000_s40975" name="Equation" r:id="rId3" imgW="457280" imgH="142795" progId="Equation.DSMT4">
                  <p:embed/>
                </p:oleObj>
              </mc:Choice>
              <mc:Fallback>
                <p:oleObj name="Equation" r:id="rId3" imgW="457280" imgH="14279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524000"/>
                        <a:ext cx="177165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7" name="Text Box 7"/>
          <p:cNvSpPr txBox="1">
            <a:spLocks noChangeArrowheads="1"/>
          </p:cNvSpPr>
          <p:nvPr/>
        </p:nvSpPr>
        <p:spPr bwMode="auto">
          <a:xfrm>
            <a:off x="1371600" y="3048000"/>
            <a:ext cx="548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200">
                <a:solidFill>
                  <a:srgbClr val="0033CC"/>
                </a:solidFill>
                <a:latin typeface="VNI-Times" pitchFamily="2" charset="0"/>
              </a:rPr>
              <a:t>Giaù trò kieåm ñònh:</a:t>
            </a:r>
          </a:p>
          <a:p>
            <a:pPr eaLnBrk="1" hangingPunct="1"/>
            <a:r>
              <a:rPr lang="en-US" altLang="vi-VN" sz="3200">
                <a:solidFill>
                  <a:srgbClr val="0033CC"/>
                </a:solidFill>
                <a:latin typeface="VNI-Times" pitchFamily="2" charset="0"/>
              </a:rPr>
              <a:t> </a:t>
            </a:r>
          </a:p>
        </p:txBody>
      </p:sp>
      <p:graphicFrame>
        <p:nvGraphicFramePr>
          <p:cNvPr id="40963" name="Object 8"/>
          <p:cNvGraphicFramePr>
            <a:graphicFrameLocks noChangeAspect="1"/>
          </p:cNvGraphicFramePr>
          <p:nvPr/>
        </p:nvGraphicFramePr>
        <p:xfrm>
          <a:off x="4622800" y="2743200"/>
          <a:ext cx="1473200" cy="1360488"/>
        </p:xfrm>
        <a:graphic>
          <a:graphicData uri="http://schemas.openxmlformats.org/presentationml/2006/ole">
            <mc:AlternateContent xmlns:mc="http://schemas.openxmlformats.org/markup-compatibility/2006">
              <mc:Choice xmlns:v="urn:schemas-microsoft-com:vml" Requires="v">
                <p:oleObj spid="_x0000_s40976" name="Equation" r:id="rId5" imgW="409500" imgH="371429" progId="Equation.DSMT4">
                  <p:embed/>
                </p:oleObj>
              </mc:Choice>
              <mc:Fallback>
                <p:oleObj name="Equation" r:id="rId5" imgW="409500" imgH="371429"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800" y="2743200"/>
                        <a:ext cx="1473200" cy="1360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4" name="Object 11"/>
          <p:cNvGraphicFramePr>
            <a:graphicFrameLocks noChangeAspect="1"/>
          </p:cNvGraphicFramePr>
          <p:nvPr/>
        </p:nvGraphicFramePr>
        <p:xfrm>
          <a:off x="4400550" y="2057400"/>
          <a:ext cx="1771650" cy="744538"/>
        </p:xfrm>
        <a:graphic>
          <a:graphicData uri="http://schemas.openxmlformats.org/presentationml/2006/ole">
            <mc:AlternateContent xmlns:mc="http://schemas.openxmlformats.org/markup-compatibility/2006">
              <mc:Choice xmlns:v="urn:schemas-microsoft-com:vml" Requires="v">
                <p:oleObj spid="_x0000_s40977" name="Equation" r:id="rId7" imgW="457280" imgH="142795" progId="Equation.DSMT4">
                  <p:embed/>
                </p:oleObj>
              </mc:Choice>
              <mc:Fallback>
                <p:oleObj name="Equation" r:id="rId7" imgW="457280" imgH="142795"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0550" y="2057400"/>
                        <a:ext cx="177165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3905FAEE-B0CF-4FCC-B833-CC9AAF7F4E94}" type="slidenum">
              <a:rPr lang="en-US" altLang="vi-VN" sz="1000">
                <a:latin typeface="Tahoma" panose="020B0604030504040204" pitchFamily="34" charset="0"/>
              </a:rPr>
              <a:pPr eaLnBrk="1" hangingPunct="1"/>
              <a:t>59</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04800" y="381000"/>
            <a:ext cx="8478838" cy="762000"/>
          </a:xfrm>
          <a:noFill/>
        </p:spPr>
        <p:txBody>
          <a:bodyPr/>
          <a:lstStyle/>
          <a:p>
            <a:pPr marL="1041400" indent="-1041400" eaLnBrk="1" hangingPunct="1"/>
            <a:r>
              <a:rPr lang="en-US" altLang="ja-JP" sz="3200" b="1" smtClean="0">
                <a:latin typeface="VNI-Times" pitchFamily="2" charset="0"/>
                <a:ea typeface="MS PGothic" panose="020B0600070205080204" pitchFamily="34" charset="-128"/>
              </a:rPr>
              <a:t>2.1. Öôùc löôïng trung  bình toång theå (μ)</a:t>
            </a:r>
            <a:r>
              <a:rPr lang="en-US" altLang="ja-JP" sz="3200" smtClean="0">
                <a:latin typeface="VNI-Times" pitchFamily="2" charset="0"/>
                <a:ea typeface="MS PGothic" panose="020B0600070205080204" pitchFamily="34" charset="-128"/>
              </a:rPr>
              <a:t/>
            </a:r>
            <a:br>
              <a:rPr lang="en-US" altLang="ja-JP" sz="3200" smtClean="0">
                <a:latin typeface="VNI-Times" pitchFamily="2" charset="0"/>
                <a:ea typeface="MS PGothic" panose="020B0600070205080204" pitchFamily="34" charset="-128"/>
              </a:rPr>
            </a:br>
            <a:r>
              <a:rPr lang="en-US" altLang="ja-JP" sz="2200" i="1" smtClean="0">
                <a:ea typeface="MS PGothic" panose="020B0600070205080204" pitchFamily="34" charset="-128"/>
              </a:rPr>
              <a:t>(Confidence intervals for mean of a normal population)</a:t>
            </a:r>
            <a:endParaRPr lang="en-US" altLang="vi-VN" sz="2200" i="1" smtClean="0"/>
          </a:p>
        </p:txBody>
      </p:sp>
      <p:graphicFrame>
        <p:nvGraphicFramePr>
          <p:cNvPr id="3074" name="Object 5"/>
          <p:cNvGraphicFramePr>
            <a:graphicFrameLocks noChangeAspect="1"/>
          </p:cNvGraphicFramePr>
          <p:nvPr>
            <p:ph idx="1"/>
          </p:nvPr>
        </p:nvGraphicFramePr>
        <p:xfrm>
          <a:off x="95250" y="1820863"/>
          <a:ext cx="10440988" cy="6007100"/>
        </p:xfrm>
        <a:graphic>
          <a:graphicData uri="http://schemas.openxmlformats.org/presentationml/2006/ole">
            <mc:AlternateContent xmlns:mc="http://schemas.openxmlformats.org/markup-compatibility/2006">
              <mc:Choice xmlns:v="urn:schemas-microsoft-com:vml" Requires="v">
                <p:oleObj spid="_x0000_s3079" name="Document" r:id="rId3" imgW="5698281" imgH="3277678" progId="Word.Document.8">
                  <p:embed/>
                </p:oleObj>
              </mc:Choice>
              <mc:Fallback>
                <p:oleObj name="Document" r:id="rId3" imgW="5698281" imgH="3277678"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820863"/>
                        <a:ext cx="10440988" cy="6007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D044780F-4CB6-43B1-8778-667491B090AB}" type="slidenum">
              <a:rPr lang="en-US" altLang="vi-VN" sz="1000">
                <a:latin typeface="Tahoma" panose="020B0604030504040204" pitchFamily="34" charset="0"/>
              </a:rPr>
              <a:pPr eaLnBrk="1" hangingPunct="1"/>
              <a:t>6</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smtClean="0">
                <a:hlinkClick r:id="rId2" tooltip="dịch vụ giải bài tập tất cả các môn học, cấp học"/>
              </a:rPr>
              <a:t>Dịch </a:t>
            </a:r>
            <a:r>
              <a:rPr lang="vi-VN">
                <a:hlinkClick r:id="rId2" tooltip="dịch vụ giải bài tập tất cả các môn học, cấp học"/>
              </a:rPr>
              <a:t>vụ giải bài tập</a:t>
            </a:r>
            <a:endParaRPr lang="vi-VN"/>
          </a:p>
          <a:p>
            <a:r>
              <a:rPr lang="vi-VN">
                <a:hlinkClick r:id="rId3" tooltip="Dịch vụ viết THUÊ luận văn, DỊCH VỤ nhận làm luận văn thạc sĩ, làm thuê luận án tiến sĩ"/>
              </a:rPr>
              <a:t>Dịch vụ viết luận văn</a:t>
            </a:r>
            <a:endParaRPr lang="vi-VN"/>
          </a:p>
          <a:p>
            <a:r>
              <a:rPr lang="vi-VN">
                <a:hlinkClick r:id="rId4" tooltip="Dịch vụ làm tiểu luận thuê"/>
              </a:rPr>
              <a:t>Dịch vụ làm tiểu luận thuê</a:t>
            </a:r>
            <a:endParaRPr lang="vi-VN"/>
          </a:p>
          <a:p>
            <a:r>
              <a:rPr lang="vi-VN">
                <a:hlinkClick r:id="rId5" tooltip="Tổng hợp các dịch vụ của hocthue"/>
              </a:rPr>
              <a:t>Các dịch vụ khác</a:t>
            </a:r>
            <a:endParaRPr lang="vi-VN"/>
          </a:p>
          <a:p>
            <a:r>
              <a:rPr lang="vi-VN">
                <a:hlinkClick r:id="rId6" tooltip="giới thiệu về hocthue.net"/>
              </a:rPr>
              <a:t>Về </a:t>
            </a:r>
            <a:r>
              <a:rPr lang="vi-VN">
                <a:hlinkClick r:id="rId6" tooltip="giới thiệu về hocthue.net"/>
              </a:rPr>
              <a:t>chúng </a:t>
            </a:r>
            <a:r>
              <a:rPr lang="vi-VN" smtClean="0">
                <a:hlinkClick r:id="rId6" tooltip="giới thiệu về hocthue.net"/>
              </a:rPr>
              <a:t>tôi</a:t>
            </a:r>
            <a:r>
              <a:rPr lang="vi-VN" smtClean="0"/>
              <a:t/>
            </a:r>
            <a:br>
              <a:rPr lang="vi-VN" smtClean="0"/>
            </a:br>
            <a:endParaRPr lang="vi-VN"/>
          </a:p>
        </p:txBody>
      </p:sp>
      <p:sp>
        <p:nvSpPr>
          <p:cNvPr id="4" name="Footer Placeholder 3"/>
          <p:cNvSpPr>
            <a:spLocks noGrp="1"/>
          </p:cNvSpPr>
          <p:nvPr>
            <p:ph type="ftr" sz="quarter" idx="11"/>
          </p:nvPr>
        </p:nvSpPr>
        <p:spPr/>
        <p:txBody>
          <a:bodyPr/>
          <a:lstStyle/>
          <a:p>
            <a:pPr>
              <a:defRPr/>
            </a:pPr>
            <a:r>
              <a:rPr lang="en-US" smtClean="0"/>
              <a:t>NNP-ĐHNH</a:t>
            </a:r>
            <a:endParaRPr lang="en-US"/>
          </a:p>
        </p:txBody>
      </p:sp>
      <p:sp>
        <p:nvSpPr>
          <p:cNvPr id="5" name="Slide Number Placeholder 4"/>
          <p:cNvSpPr>
            <a:spLocks noGrp="1"/>
          </p:cNvSpPr>
          <p:nvPr>
            <p:ph type="sldNum" sz="quarter" idx="4294967295"/>
          </p:nvPr>
        </p:nvSpPr>
        <p:spPr/>
        <p:txBody>
          <a:bodyPr/>
          <a:lstStyle/>
          <a:p>
            <a:fld id="{5BD3AFE1-3685-40BE-A718-C40012012D9D}" type="slidenum">
              <a:rPr lang="en-US" altLang="vi-VN" smtClean="0"/>
              <a:pPr/>
              <a:t>60</a:t>
            </a:fld>
            <a:endParaRPr lang="en-US" altLang="vi-VN"/>
          </a:p>
        </p:txBody>
      </p:sp>
      <p:pic>
        <p:nvPicPr>
          <p:cNvPr id="41986" name="Picture 2" descr="Nhà"/>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450" y="695324"/>
            <a:ext cx="2857500" cy="3333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38200" y="1019175"/>
            <a:ext cx="7772400" cy="685800"/>
          </a:xfrm>
        </p:spPr>
        <p:txBody>
          <a:bodyPr/>
          <a:lstStyle/>
          <a:p>
            <a:pPr algn="ctr"/>
            <a:r>
              <a:rPr lang="en-US" sz="2200" smtClean="0"/>
              <a:t>Dịch vụ hỗ trợ làm bài tập, làm luận văn</a:t>
            </a:r>
            <a:endParaRPr lang="vi-VN" sz="2200"/>
          </a:p>
        </p:txBody>
      </p:sp>
    </p:spTree>
    <p:extLst>
      <p:ext uri="{BB962C8B-B14F-4D97-AF65-F5344CB8AC3E}">
        <p14:creationId xmlns:p14="http://schemas.microsoft.com/office/powerpoint/2010/main" val="3268015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1"/>
          <p:cNvSpPr>
            <a:spLocks noChangeArrowheads="1"/>
          </p:cNvSpPr>
          <p:nvPr/>
        </p:nvSpPr>
        <p:spPr bwMode="auto">
          <a:xfrm>
            <a:off x="1143000" y="4494213"/>
            <a:ext cx="7315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600">
                <a:solidFill>
                  <a:srgbClr val="0000FF"/>
                </a:solidFill>
                <a:latin typeface="VNI-Times" pitchFamily="2" charset="0"/>
              </a:rPr>
              <a:t>vôùi                            laø phaân phoái Fisher vôùi n</a:t>
            </a:r>
            <a:r>
              <a:rPr lang="en-US" altLang="vi-VN" sz="3600" baseline="-25000">
                <a:solidFill>
                  <a:srgbClr val="0000FF"/>
                </a:solidFill>
                <a:latin typeface="VNI-Times" pitchFamily="2" charset="0"/>
              </a:rPr>
              <a:t>X</a:t>
            </a:r>
            <a:r>
              <a:rPr lang="en-US" altLang="vi-VN" sz="3600">
                <a:solidFill>
                  <a:srgbClr val="0000FF"/>
                </a:solidFill>
                <a:latin typeface="VNI-Times" pitchFamily="2" charset="0"/>
              </a:rPr>
              <a:t> - 1 vaø n</a:t>
            </a:r>
            <a:r>
              <a:rPr lang="en-US" altLang="vi-VN" sz="3600" baseline="-25000">
                <a:solidFill>
                  <a:srgbClr val="0000FF"/>
                </a:solidFill>
                <a:latin typeface="VNI-Times" pitchFamily="2" charset="0"/>
              </a:rPr>
              <a:t>Y</a:t>
            </a:r>
            <a:r>
              <a:rPr lang="en-US" altLang="vi-VN" sz="3600">
                <a:solidFill>
                  <a:srgbClr val="0000FF"/>
                </a:solidFill>
                <a:latin typeface="VNI-Times" pitchFamily="2" charset="0"/>
              </a:rPr>
              <a:t> - 1 baäc töï do töông öùng ôû töû soá vaø maãu soá.</a:t>
            </a:r>
          </a:p>
        </p:txBody>
      </p:sp>
      <p:sp>
        <p:nvSpPr>
          <p:cNvPr id="41990" name="Text Box 5"/>
          <p:cNvSpPr txBox="1">
            <a:spLocks noChangeArrowheads="1"/>
          </p:cNvSpPr>
          <p:nvPr/>
        </p:nvSpPr>
        <p:spPr bwMode="auto">
          <a:xfrm>
            <a:off x="1143000" y="14351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200">
                <a:solidFill>
                  <a:srgbClr val="0033CC"/>
                </a:solidFill>
                <a:latin typeface="VNI-Times" pitchFamily="2" charset="0"/>
              </a:rPr>
              <a:t>Baùc boû giaû thuyeát H</a:t>
            </a:r>
            <a:r>
              <a:rPr lang="en-US" altLang="vi-VN" sz="3200" baseline="-25000">
                <a:solidFill>
                  <a:srgbClr val="0033CC"/>
                </a:solidFill>
                <a:latin typeface="VNI-Times" pitchFamily="2" charset="0"/>
              </a:rPr>
              <a:t>0</a:t>
            </a:r>
            <a:r>
              <a:rPr lang="en-US" altLang="vi-VN" sz="3200">
                <a:solidFill>
                  <a:srgbClr val="0033CC"/>
                </a:solidFill>
                <a:latin typeface="VNI-Times" pitchFamily="2" charset="0"/>
              </a:rPr>
              <a:t>, ôû möùc yù nghóa </a:t>
            </a:r>
            <a:r>
              <a:rPr lang="en-US" altLang="vi-VN" sz="3200">
                <a:solidFill>
                  <a:srgbClr val="0033CC"/>
                </a:solidFill>
                <a:latin typeface="VNI-Times" pitchFamily="2" charset="0"/>
                <a:sym typeface="Symbol" panose="05050102010706020507" pitchFamily="18" charset="2"/>
              </a:rPr>
              <a:t></a:t>
            </a:r>
            <a:endParaRPr lang="en-US" altLang="vi-VN" sz="3200">
              <a:solidFill>
                <a:srgbClr val="0033CC"/>
              </a:solidFill>
              <a:latin typeface="VNI-Times" pitchFamily="2" charset="0"/>
            </a:endParaRPr>
          </a:p>
        </p:txBody>
      </p:sp>
      <p:sp>
        <p:nvSpPr>
          <p:cNvPr id="41991" name="Text Box 6"/>
          <p:cNvSpPr txBox="1">
            <a:spLocks noChangeArrowheads="1"/>
          </p:cNvSpPr>
          <p:nvPr/>
        </p:nvSpPr>
        <p:spPr bwMode="auto">
          <a:xfrm>
            <a:off x="1295400" y="2911475"/>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spcBef>
                <a:spcPct val="50000"/>
              </a:spcBef>
            </a:pPr>
            <a:r>
              <a:rPr lang="en-US" altLang="vi-VN" sz="3200">
                <a:solidFill>
                  <a:srgbClr val="0000FF"/>
                </a:solidFill>
                <a:latin typeface="VNI-Times" pitchFamily="2" charset="0"/>
              </a:rPr>
              <a:t>hoaëc</a:t>
            </a:r>
            <a:endParaRPr lang="en-US" altLang="vi-VN" sz="3200" baseline="-25000">
              <a:solidFill>
                <a:srgbClr val="0000FF"/>
              </a:solidFill>
              <a:latin typeface="VNI-Times" pitchFamily="2" charset="0"/>
              <a:sym typeface="Symbol" panose="05050102010706020507" pitchFamily="18" charset="2"/>
            </a:endParaRPr>
          </a:p>
        </p:txBody>
      </p:sp>
      <p:graphicFrame>
        <p:nvGraphicFramePr>
          <p:cNvPr id="41986" name="Object 7"/>
          <p:cNvGraphicFramePr>
            <a:graphicFrameLocks noChangeAspect="1"/>
          </p:cNvGraphicFramePr>
          <p:nvPr/>
        </p:nvGraphicFramePr>
        <p:xfrm>
          <a:off x="1036638" y="1895475"/>
          <a:ext cx="7615237" cy="1238250"/>
        </p:xfrm>
        <a:graphic>
          <a:graphicData uri="http://schemas.openxmlformats.org/presentationml/2006/ole">
            <mc:AlternateContent xmlns:mc="http://schemas.openxmlformats.org/markup-compatibility/2006">
              <mc:Choice xmlns:v="urn:schemas-microsoft-com:vml" Requires="v">
                <p:oleObj spid="_x0000_s41999" name="Equation" r:id="rId3" imgW="2962331" imgH="428655" progId="Equation.DSMT4">
                  <p:embed/>
                </p:oleObj>
              </mc:Choice>
              <mc:Fallback>
                <p:oleObj name="Equation" r:id="rId3" imgW="2962331" imgH="428655"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38" y="1895475"/>
                        <a:ext cx="761523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7" name="Object 6"/>
          <p:cNvGraphicFramePr>
            <a:graphicFrameLocks noChangeAspect="1"/>
          </p:cNvGraphicFramePr>
          <p:nvPr/>
        </p:nvGraphicFramePr>
        <p:xfrm>
          <a:off x="2206625" y="3276600"/>
          <a:ext cx="4881563" cy="865188"/>
        </p:xfrm>
        <a:graphic>
          <a:graphicData uri="http://schemas.openxmlformats.org/presentationml/2006/ole">
            <mc:AlternateContent xmlns:mc="http://schemas.openxmlformats.org/markup-compatibility/2006">
              <mc:Choice xmlns:v="urn:schemas-microsoft-com:vml" Requires="v">
                <p:oleObj spid="_x0000_s42000" name="Equation" r:id="rId5" imgW="1342956" imgH="180855" progId="Equation.DSMT4">
                  <p:embed/>
                </p:oleObj>
              </mc:Choice>
              <mc:Fallback>
                <p:oleObj name="Equation" r:id="rId5" imgW="1342956" imgH="18085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5" y="3276600"/>
                        <a:ext cx="4881563"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1873250" y="4497388"/>
          <a:ext cx="3079750" cy="760412"/>
        </p:xfrm>
        <a:graphic>
          <a:graphicData uri="http://schemas.openxmlformats.org/presentationml/2006/ole">
            <mc:AlternateContent xmlns:mc="http://schemas.openxmlformats.org/markup-compatibility/2006">
              <mc:Choice xmlns:v="urn:schemas-microsoft-com:vml" Requires="v">
                <p:oleObj spid="_x0000_s42001" name="Equation" r:id="rId7" imgW="1028254" imgH="253890" progId="Equation.DSMT4">
                  <p:embed/>
                </p:oleObj>
              </mc:Choice>
              <mc:Fallback>
                <p:oleObj name="Equation" r:id="rId7" imgW="1028254" imgH="25389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3250" y="4497388"/>
                        <a:ext cx="307975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2" name="Slide Number Placeholder 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0B5BB7E7-6C80-4F4C-B061-244F8009414A}" type="slidenum">
              <a:rPr lang="en-US" altLang="vi-VN" sz="1000">
                <a:latin typeface="Tahoma" panose="020B0604030504040204" pitchFamily="34" charset="0"/>
              </a:rPr>
              <a:pPr eaLnBrk="1" hangingPunct="1"/>
              <a:t>61</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7"/>
          <p:cNvSpPr txBox="1">
            <a:spLocks noChangeArrowheads="1"/>
          </p:cNvSpPr>
          <p:nvPr/>
        </p:nvSpPr>
        <p:spPr bwMode="auto">
          <a:xfrm>
            <a:off x="1066800" y="1398588"/>
            <a:ext cx="76962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3600">
                <a:latin typeface="VNI-Times" pitchFamily="2" charset="0"/>
              </a:rPr>
              <a:t>Trong caùc tröôøng hôïp kieåm ñònh moät phía, ta thay caùc chæ soá       trong caùc giaù trò tôùi haïn bởi     .</a:t>
            </a:r>
          </a:p>
          <a:p>
            <a:pPr eaLnBrk="1" hangingPunct="1"/>
            <a:r>
              <a:rPr lang="en-US" altLang="vi-VN" sz="3600">
                <a:latin typeface="VNI-Times" pitchFamily="2" charset="0"/>
              </a:rPr>
              <a:t>Töø ñoù tieán haønh kieåm tra giaù trò kieåm ñònh coù thuoäc mieàn baùc boû hay khoâng. </a:t>
            </a:r>
          </a:p>
          <a:p>
            <a:pPr eaLnBrk="1" hangingPunct="1"/>
            <a:r>
              <a:rPr lang="en-US" altLang="vi-VN" sz="3600">
                <a:latin typeface="VNI-Times" pitchFamily="2" charset="0"/>
              </a:rPr>
              <a:t>Miền baùc boû luùc naøy laø mieàn ñuoâi (traùi hoaëc phaûi) cuûa ñoà thò haøm maät ñoä xaùc suaát, tương ứng với kiểm định một phía (traùi hoaëc phaûi). </a:t>
            </a:r>
          </a:p>
        </p:txBody>
      </p:sp>
      <p:graphicFrame>
        <p:nvGraphicFramePr>
          <p:cNvPr id="43010" name="Object 6"/>
          <p:cNvGraphicFramePr>
            <a:graphicFrameLocks noChangeAspect="1"/>
          </p:cNvGraphicFramePr>
          <p:nvPr/>
        </p:nvGraphicFramePr>
        <p:xfrm>
          <a:off x="4533900" y="2668588"/>
          <a:ext cx="495300" cy="455612"/>
        </p:xfrm>
        <a:graphic>
          <a:graphicData uri="http://schemas.openxmlformats.org/presentationml/2006/ole">
            <mc:AlternateContent xmlns:mc="http://schemas.openxmlformats.org/markup-compatibility/2006">
              <mc:Choice xmlns:v="urn:schemas-microsoft-com:vml" Requires="v">
                <p:oleObj spid="_x0000_s43018" name="Equation" r:id="rId3" imgW="76123" imgH="66674" progId="Equation.DSMT4">
                  <p:embed/>
                </p:oleObj>
              </mc:Choice>
              <mc:Fallback>
                <p:oleObj name="Equation" r:id="rId3" imgW="76123" imgH="66674"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2668588"/>
                        <a:ext cx="4953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1" name="Object 1"/>
          <p:cNvGraphicFramePr>
            <a:graphicFrameLocks noChangeAspect="1"/>
          </p:cNvGraphicFramePr>
          <p:nvPr/>
        </p:nvGraphicFramePr>
        <p:xfrm>
          <a:off x="5562600" y="1828800"/>
          <a:ext cx="528638" cy="1174750"/>
        </p:xfrm>
        <a:graphic>
          <a:graphicData uri="http://schemas.openxmlformats.org/presentationml/2006/ole">
            <mc:AlternateContent xmlns:mc="http://schemas.openxmlformats.org/markup-compatibility/2006">
              <mc:Choice xmlns:v="urn:schemas-microsoft-com:vml" Requires="v">
                <p:oleObj spid="_x0000_s43019" name="Equation" r:id="rId5" imgW="104737" imgH="314203" progId="Equation.DSMT4">
                  <p:embed/>
                </p:oleObj>
              </mc:Choice>
              <mc:Fallback>
                <p:oleObj name="Equation" r:id="rId5" imgW="104737" imgH="314203"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828800"/>
                        <a:ext cx="5286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A3CA6D6F-AB5B-4B44-BBCA-B37241287B80}" type="slidenum">
              <a:rPr lang="en-US" altLang="vi-VN" sz="1000">
                <a:latin typeface="Tahoma" panose="020B0604030504040204" pitchFamily="34" charset="0"/>
              </a:rPr>
              <a:pPr eaLnBrk="1" hangingPunct="1"/>
              <a:t>62</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Freeform 2"/>
          <p:cNvSpPr>
            <a:spLocks/>
          </p:cNvSpPr>
          <p:nvPr/>
        </p:nvSpPr>
        <p:spPr bwMode="auto">
          <a:xfrm>
            <a:off x="2667000" y="3452813"/>
            <a:ext cx="3886200" cy="1728787"/>
          </a:xfrm>
          <a:custGeom>
            <a:avLst/>
            <a:gdLst>
              <a:gd name="T0" fmla="*/ 0 w 2448"/>
              <a:gd name="T1" fmla="*/ 2147483647 h 1089"/>
              <a:gd name="T2" fmla="*/ 0 w 2448"/>
              <a:gd name="T3" fmla="*/ 2147483647 h 1089"/>
              <a:gd name="T4" fmla="*/ 2147483647 w 2448"/>
              <a:gd name="T5" fmla="*/ 2147483647 h 1089"/>
              <a:gd name="T6" fmla="*/ 2147483647 w 2448"/>
              <a:gd name="T7" fmla="*/ 2147483647 h 1089"/>
              <a:gd name="T8" fmla="*/ 2147483647 w 2448"/>
              <a:gd name="T9" fmla="*/ 2147483647 h 1089"/>
              <a:gd name="T10" fmla="*/ 2147483647 w 2448"/>
              <a:gd name="T11" fmla="*/ 2147483647 h 1089"/>
              <a:gd name="T12" fmla="*/ 2147483647 w 2448"/>
              <a:gd name="T13" fmla="*/ 2147483647 h 1089"/>
              <a:gd name="T14" fmla="*/ 2147483647 w 2448"/>
              <a:gd name="T15" fmla="*/ 2147483647 h 1089"/>
              <a:gd name="T16" fmla="*/ 2147483647 w 2448"/>
              <a:gd name="T17" fmla="*/ 2147483647 h 1089"/>
              <a:gd name="T18" fmla="*/ 2147483647 w 2448"/>
              <a:gd name="T19" fmla="*/ 2147483647 h 1089"/>
              <a:gd name="T20" fmla="*/ 2147483647 w 2448"/>
              <a:gd name="T21" fmla="*/ 2147483647 h 1089"/>
              <a:gd name="T22" fmla="*/ 2147483647 w 2448"/>
              <a:gd name="T23" fmla="*/ 2147483647 h 1089"/>
              <a:gd name="T24" fmla="*/ 2147483647 w 2448"/>
              <a:gd name="T25" fmla="*/ 0 h 1089"/>
              <a:gd name="T26" fmla="*/ 2147483647 w 2448"/>
              <a:gd name="T27" fmla="*/ 2147483647 h 1089"/>
              <a:gd name="T28" fmla="*/ 2147483647 w 2448"/>
              <a:gd name="T29" fmla="*/ 2147483647 h 1089"/>
              <a:gd name="T30" fmla="*/ 2147483647 w 2448"/>
              <a:gd name="T31" fmla="*/ 2147483647 h 1089"/>
              <a:gd name="T32" fmla="*/ 2147483647 w 2448"/>
              <a:gd name="T33" fmla="*/ 2147483647 h 1089"/>
              <a:gd name="T34" fmla="*/ 2147483647 w 2448"/>
              <a:gd name="T35" fmla="*/ 2147483647 h 1089"/>
              <a:gd name="T36" fmla="*/ 2147483647 w 2448"/>
              <a:gd name="T37" fmla="*/ 2147483647 h 1089"/>
              <a:gd name="T38" fmla="*/ 2147483647 w 2448"/>
              <a:gd name="T39" fmla="*/ 2147483647 h 1089"/>
              <a:gd name="T40" fmla="*/ 2147483647 w 2448"/>
              <a:gd name="T41" fmla="*/ 2147483647 h 1089"/>
              <a:gd name="T42" fmla="*/ 2147483647 w 2448"/>
              <a:gd name="T43" fmla="*/ 2147483647 h 1089"/>
              <a:gd name="T44" fmla="*/ 2147483647 w 2448"/>
              <a:gd name="T45" fmla="*/ 2147483647 h 1089"/>
              <a:gd name="T46" fmla="*/ 2147483647 w 2448"/>
              <a:gd name="T47" fmla="*/ 2147483647 h 1089"/>
              <a:gd name="T48" fmla="*/ 2147483647 w 2448"/>
              <a:gd name="T49" fmla="*/ 2147483647 h 1089"/>
              <a:gd name="T50" fmla="*/ 2147483647 w 2448"/>
              <a:gd name="T51" fmla="*/ 2147483647 h 1089"/>
              <a:gd name="T52" fmla="*/ 0 w 2448"/>
              <a:gd name="T53" fmla="*/ 2147483647 h 10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48"/>
              <a:gd name="T82" fmla="*/ 0 h 1089"/>
              <a:gd name="T83" fmla="*/ 2448 w 2448"/>
              <a:gd name="T84" fmla="*/ 1089 h 10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48" h="1089">
                <a:moveTo>
                  <a:pt x="0" y="1089"/>
                </a:moveTo>
                <a:lnTo>
                  <a:pt x="0" y="897"/>
                </a:lnTo>
                <a:lnTo>
                  <a:pt x="96" y="849"/>
                </a:lnTo>
                <a:lnTo>
                  <a:pt x="240" y="753"/>
                </a:lnTo>
                <a:lnTo>
                  <a:pt x="396" y="618"/>
                </a:lnTo>
                <a:lnTo>
                  <a:pt x="558" y="450"/>
                </a:lnTo>
                <a:lnTo>
                  <a:pt x="681" y="324"/>
                </a:lnTo>
                <a:lnTo>
                  <a:pt x="762" y="246"/>
                </a:lnTo>
                <a:lnTo>
                  <a:pt x="837" y="162"/>
                </a:lnTo>
                <a:lnTo>
                  <a:pt x="912" y="129"/>
                </a:lnTo>
                <a:lnTo>
                  <a:pt x="936" y="90"/>
                </a:lnTo>
                <a:lnTo>
                  <a:pt x="1077" y="18"/>
                </a:lnTo>
                <a:lnTo>
                  <a:pt x="1197" y="0"/>
                </a:lnTo>
                <a:lnTo>
                  <a:pt x="1293" y="15"/>
                </a:lnTo>
                <a:lnTo>
                  <a:pt x="1344" y="33"/>
                </a:lnTo>
                <a:lnTo>
                  <a:pt x="1440" y="81"/>
                </a:lnTo>
                <a:lnTo>
                  <a:pt x="1578" y="192"/>
                </a:lnTo>
                <a:lnTo>
                  <a:pt x="1728" y="321"/>
                </a:lnTo>
                <a:lnTo>
                  <a:pt x="1824" y="417"/>
                </a:lnTo>
                <a:lnTo>
                  <a:pt x="1905" y="501"/>
                </a:lnTo>
                <a:lnTo>
                  <a:pt x="2016" y="609"/>
                </a:lnTo>
                <a:lnTo>
                  <a:pt x="2124" y="699"/>
                </a:lnTo>
                <a:lnTo>
                  <a:pt x="2235" y="786"/>
                </a:lnTo>
                <a:lnTo>
                  <a:pt x="2361" y="858"/>
                </a:lnTo>
                <a:lnTo>
                  <a:pt x="2448" y="897"/>
                </a:lnTo>
                <a:lnTo>
                  <a:pt x="2448" y="1089"/>
                </a:lnTo>
                <a:lnTo>
                  <a:pt x="0" y="1089"/>
                </a:lnTo>
                <a:close/>
              </a:path>
            </a:pathLst>
          </a:custGeom>
          <a:solidFill>
            <a:srgbClr val="FDE0BD"/>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4103" name="Rectangle 3"/>
          <p:cNvSpPr>
            <a:spLocks noGrp="1" noChangeArrowheads="1"/>
          </p:cNvSpPr>
          <p:nvPr>
            <p:ph type="title"/>
          </p:nvPr>
        </p:nvSpPr>
        <p:spPr/>
        <p:txBody>
          <a:bodyPr/>
          <a:lstStyle/>
          <a:p>
            <a:pPr eaLnBrk="1" hangingPunct="1"/>
            <a:r>
              <a:rPr lang="en-US" altLang="vi-VN" smtClean="0"/>
              <a:t>Giá trị tới hạn</a:t>
            </a:r>
          </a:p>
        </p:txBody>
      </p:sp>
      <p:sp>
        <p:nvSpPr>
          <p:cNvPr id="4104" name="Rectangle 4"/>
          <p:cNvSpPr>
            <a:spLocks noGrp="1" noChangeArrowheads="1"/>
          </p:cNvSpPr>
          <p:nvPr>
            <p:ph type="body" idx="1"/>
          </p:nvPr>
        </p:nvSpPr>
        <p:spPr>
          <a:xfrm>
            <a:off x="762000" y="1600200"/>
            <a:ext cx="7391400" cy="685800"/>
          </a:xfrm>
        </p:spPr>
        <p:txBody>
          <a:bodyPr/>
          <a:lstStyle/>
          <a:p>
            <a:pPr eaLnBrk="1" hangingPunct="1"/>
            <a:r>
              <a:rPr lang="en-US" altLang="vi-VN" sz="2700" smtClean="0"/>
              <a:t>Đối với khoảng tin cậy 95%:</a:t>
            </a:r>
          </a:p>
        </p:txBody>
      </p:sp>
      <p:sp>
        <p:nvSpPr>
          <p:cNvPr id="4105" name="Freeform 5"/>
          <p:cNvSpPr>
            <a:spLocks/>
          </p:cNvSpPr>
          <p:nvPr/>
        </p:nvSpPr>
        <p:spPr bwMode="auto">
          <a:xfrm>
            <a:off x="4552950" y="3457575"/>
            <a:ext cx="3143250" cy="1647825"/>
          </a:xfrm>
          <a:custGeom>
            <a:avLst/>
            <a:gdLst>
              <a:gd name="T0" fmla="*/ 2147483647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0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4106" name="Freeform 6"/>
          <p:cNvSpPr>
            <a:spLocks/>
          </p:cNvSpPr>
          <p:nvPr/>
        </p:nvSpPr>
        <p:spPr bwMode="auto">
          <a:xfrm>
            <a:off x="1600200" y="3457575"/>
            <a:ext cx="2954338" cy="1647825"/>
          </a:xfrm>
          <a:custGeom>
            <a:avLst/>
            <a:gdLst>
              <a:gd name="T0" fmla="*/ 0 w 901"/>
              <a:gd name="T1" fmla="*/ 2147483647 h 721"/>
              <a:gd name="T2" fmla="*/ 2147483647 w 901"/>
              <a:gd name="T3" fmla="*/ 2147483647 h 721"/>
              <a:gd name="T4" fmla="*/ 2147483647 w 901"/>
              <a:gd name="T5" fmla="*/ 2147483647 h 721"/>
              <a:gd name="T6" fmla="*/ 2147483647 w 901"/>
              <a:gd name="T7" fmla="*/ 2147483647 h 721"/>
              <a:gd name="T8" fmla="*/ 2147483647 w 901"/>
              <a:gd name="T9" fmla="*/ 2147483647 h 721"/>
              <a:gd name="T10" fmla="*/ 2147483647 w 901"/>
              <a:gd name="T11" fmla="*/ 2147483647 h 721"/>
              <a:gd name="T12" fmla="*/ 2147483647 w 901"/>
              <a:gd name="T13" fmla="*/ 2147483647 h 721"/>
              <a:gd name="T14" fmla="*/ 2147483647 w 901"/>
              <a:gd name="T15" fmla="*/ 2147483647 h 721"/>
              <a:gd name="T16" fmla="*/ 2147483647 w 901"/>
              <a:gd name="T17" fmla="*/ 2147483647 h 721"/>
              <a:gd name="T18" fmla="*/ 2147483647 w 901"/>
              <a:gd name="T19" fmla="*/ 2147483647 h 721"/>
              <a:gd name="T20" fmla="*/ 2147483647 w 901"/>
              <a:gd name="T21" fmla="*/ 2147483647 h 721"/>
              <a:gd name="T22" fmla="*/ 2147483647 w 901"/>
              <a:gd name="T23" fmla="*/ 2147483647 h 721"/>
              <a:gd name="T24" fmla="*/ 2147483647 w 901"/>
              <a:gd name="T25" fmla="*/ 2147483647 h 721"/>
              <a:gd name="T26" fmla="*/ 2147483647 w 901"/>
              <a:gd name="T27" fmla="*/ 2147483647 h 721"/>
              <a:gd name="T28" fmla="*/ 2147483647 w 901"/>
              <a:gd name="T29" fmla="*/ 2147483647 h 721"/>
              <a:gd name="T30" fmla="*/ 2147483647 w 901"/>
              <a:gd name="T31" fmla="*/ 0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1"/>
              <a:gd name="T49" fmla="*/ 0 h 721"/>
              <a:gd name="T50" fmla="*/ 901 w 901"/>
              <a:gd name="T51" fmla="*/ 721 h 7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4107" name="Line 7"/>
          <p:cNvSpPr>
            <a:spLocks noChangeShapeType="1"/>
          </p:cNvSpPr>
          <p:nvPr/>
        </p:nvSpPr>
        <p:spPr bwMode="auto">
          <a:xfrm>
            <a:off x="3052763" y="3752850"/>
            <a:ext cx="1587" cy="0"/>
          </a:xfrm>
          <a:prstGeom prst="line">
            <a:avLst/>
          </a:prstGeom>
          <a:noFill/>
          <a:ln w="127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08" name="Line 8"/>
          <p:cNvSpPr>
            <a:spLocks noChangeShapeType="1"/>
          </p:cNvSpPr>
          <p:nvPr/>
        </p:nvSpPr>
        <p:spPr bwMode="auto">
          <a:xfrm>
            <a:off x="3052763" y="3873500"/>
            <a:ext cx="1587" cy="0"/>
          </a:xfrm>
          <a:prstGeom prst="line">
            <a:avLst/>
          </a:prstGeom>
          <a:noFill/>
          <a:ln w="127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09" name="Line 9"/>
          <p:cNvSpPr>
            <a:spLocks noChangeShapeType="1"/>
          </p:cNvSpPr>
          <p:nvPr/>
        </p:nvSpPr>
        <p:spPr bwMode="auto">
          <a:xfrm>
            <a:off x="3052763" y="3995738"/>
            <a:ext cx="1587" cy="0"/>
          </a:xfrm>
          <a:prstGeom prst="line">
            <a:avLst/>
          </a:prstGeom>
          <a:noFill/>
          <a:ln w="127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0" name="Line 10"/>
          <p:cNvSpPr>
            <a:spLocks noChangeShapeType="1"/>
          </p:cNvSpPr>
          <p:nvPr/>
        </p:nvSpPr>
        <p:spPr bwMode="auto">
          <a:xfrm>
            <a:off x="3052763" y="4116388"/>
            <a:ext cx="1587" cy="0"/>
          </a:xfrm>
          <a:prstGeom prst="line">
            <a:avLst/>
          </a:prstGeom>
          <a:noFill/>
          <a:ln w="127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1" name="Line 11"/>
          <p:cNvSpPr>
            <a:spLocks noChangeShapeType="1"/>
          </p:cNvSpPr>
          <p:nvPr/>
        </p:nvSpPr>
        <p:spPr bwMode="auto">
          <a:xfrm>
            <a:off x="3052763" y="4238625"/>
            <a:ext cx="1587" cy="0"/>
          </a:xfrm>
          <a:prstGeom prst="line">
            <a:avLst/>
          </a:prstGeom>
          <a:noFill/>
          <a:ln w="127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2" name="Line 12"/>
          <p:cNvSpPr>
            <a:spLocks noChangeShapeType="1"/>
          </p:cNvSpPr>
          <p:nvPr/>
        </p:nvSpPr>
        <p:spPr bwMode="auto">
          <a:xfrm>
            <a:off x="3052763" y="4359275"/>
            <a:ext cx="1587" cy="0"/>
          </a:xfrm>
          <a:prstGeom prst="line">
            <a:avLst/>
          </a:prstGeom>
          <a:noFill/>
          <a:ln w="127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3" name="Line 13"/>
          <p:cNvSpPr>
            <a:spLocks noChangeShapeType="1"/>
          </p:cNvSpPr>
          <p:nvPr/>
        </p:nvSpPr>
        <p:spPr bwMode="auto">
          <a:xfrm>
            <a:off x="3052763" y="4479925"/>
            <a:ext cx="1587" cy="0"/>
          </a:xfrm>
          <a:prstGeom prst="line">
            <a:avLst/>
          </a:prstGeom>
          <a:noFill/>
          <a:ln w="12700">
            <a:solidFill>
              <a:srgbClr val="CDCDCD"/>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4" name="Rectangle 14"/>
          <p:cNvSpPr>
            <a:spLocks noChangeArrowheads="1"/>
          </p:cNvSpPr>
          <p:nvPr/>
        </p:nvSpPr>
        <p:spPr bwMode="auto">
          <a:xfrm>
            <a:off x="2940050" y="3903663"/>
            <a:ext cx="92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4115" name="Line 15"/>
          <p:cNvSpPr>
            <a:spLocks noChangeShapeType="1"/>
          </p:cNvSpPr>
          <p:nvPr/>
        </p:nvSpPr>
        <p:spPr bwMode="auto">
          <a:xfrm>
            <a:off x="1066800" y="5181600"/>
            <a:ext cx="7391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6" name="Freeform 16"/>
          <p:cNvSpPr>
            <a:spLocks/>
          </p:cNvSpPr>
          <p:nvPr/>
        </p:nvSpPr>
        <p:spPr bwMode="auto">
          <a:xfrm>
            <a:off x="4567238" y="3457575"/>
            <a:ext cx="6350" cy="1724025"/>
          </a:xfrm>
          <a:custGeom>
            <a:avLst/>
            <a:gdLst>
              <a:gd name="T0" fmla="*/ 0 w 4"/>
              <a:gd name="T1" fmla="*/ 0 h 1086"/>
              <a:gd name="T2" fmla="*/ 2147483647 w 4"/>
              <a:gd name="T3" fmla="*/ 2147483647 h 1086"/>
              <a:gd name="T4" fmla="*/ 0 60000 65536"/>
              <a:gd name="T5" fmla="*/ 0 60000 65536"/>
              <a:gd name="T6" fmla="*/ 0 w 4"/>
              <a:gd name="T7" fmla="*/ 0 h 1086"/>
              <a:gd name="T8" fmla="*/ 4 w 4"/>
              <a:gd name="T9" fmla="*/ 1086 h 1086"/>
            </a:gdLst>
            <a:ahLst/>
            <a:cxnLst>
              <a:cxn ang="T4">
                <a:pos x="T0" y="T1"/>
              </a:cxn>
              <a:cxn ang="T5">
                <a:pos x="T2" y="T3"/>
              </a:cxn>
            </a:cxnLst>
            <a:rect l="T6" t="T7" r="T8" b="T9"/>
            <a:pathLst>
              <a:path w="4" h="1086">
                <a:moveTo>
                  <a:pt x="0" y="0"/>
                </a:moveTo>
                <a:lnTo>
                  <a:pt x="4" y="108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4117" name="Line 17"/>
          <p:cNvSpPr>
            <a:spLocks noChangeShapeType="1"/>
          </p:cNvSpPr>
          <p:nvPr/>
        </p:nvSpPr>
        <p:spPr bwMode="auto">
          <a:xfrm flipV="1">
            <a:off x="2667000" y="2667000"/>
            <a:ext cx="0" cy="2514600"/>
          </a:xfrm>
          <a:prstGeom prst="line">
            <a:avLst/>
          </a:prstGeom>
          <a:noFill/>
          <a:ln w="2857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8" name="Line 18"/>
          <p:cNvSpPr>
            <a:spLocks noChangeShapeType="1"/>
          </p:cNvSpPr>
          <p:nvPr/>
        </p:nvSpPr>
        <p:spPr bwMode="auto">
          <a:xfrm flipV="1">
            <a:off x="6553200" y="2667000"/>
            <a:ext cx="0" cy="2514600"/>
          </a:xfrm>
          <a:prstGeom prst="line">
            <a:avLst/>
          </a:prstGeom>
          <a:noFill/>
          <a:ln w="2857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19" name="Line 19"/>
          <p:cNvSpPr>
            <a:spLocks noChangeShapeType="1"/>
          </p:cNvSpPr>
          <p:nvPr/>
        </p:nvSpPr>
        <p:spPr bwMode="auto">
          <a:xfrm flipH="1">
            <a:off x="2667000" y="2819400"/>
            <a:ext cx="1524000" cy="0"/>
          </a:xfrm>
          <a:prstGeom prst="line">
            <a:avLst/>
          </a:prstGeom>
          <a:noFill/>
          <a:ln w="28575">
            <a:solidFill>
              <a:schemeClr val="hlink"/>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vi-VN"/>
          </a:p>
        </p:txBody>
      </p:sp>
      <p:sp>
        <p:nvSpPr>
          <p:cNvPr id="4120" name="Line 20"/>
          <p:cNvSpPr>
            <a:spLocks noChangeShapeType="1"/>
          </p:cNvSpPr>
          <p:nvPr/>
        </p:nvSpPr>
        <p:spPr bwMode="auto">
          <a:xfrm>
            <a:off x="4114800" y="2819400"/>
            <a:ext cx="2438400" cy="0"/>
          </a:xfrm>
          <a:prstGeom prst="line">
            <a:avLst/>
          </a:prstGeom>
          <a:noFill/>
          <a:ln w="28575">
            <a:solidFill>
              <a:schemeClr val="hlink"/>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vi-VN"/>
          </a:p>
        </p:txBody>
      </p:sp>
      <p:sp>
        <p:nvSpPr>
          <p:cNvPr id="4121" name="Text Box 21"/>
          <p:cNvSpPr txBox="1">
            <a:spLocks noChangeArrowheads="1"/>
          </p:cNvSpPr>
          <p:nvPr/>
        </p:nvSpPr>
        <p:spPr bwMode="auto">
          <a:xfrm>
            <a:off x="1447800" y="5181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b="1" i="1"/>
              <a:t>-z</a:t>
            </a:r>
            <a:r>
              <a:rPr lang="en-US" altLang="vi-VN" b="1" i="1" baseline="-25000"/>
              <a:t>0.</a:t>
            </a:r>
            <a:r>
              <a:rPr lang="en-US" altLang="vi-VN" b="1" baseline="-25000"/>
              <a:t>025</a:t>
            </a:r>
            <a:r>
              <a:rPr lang="en-US" altLang="vi-VN" b="1"/>
              <a:t>= -1.96</a:t>
            </a:r>
          </a:p>
        </p:txBody>
      </p:sp>
      <p:sp>
        <p:nvSpPr>
          <p:cNvPr id="4122" name="Text Box 22"/>
          <p:cNvSpPr txBox="1">
            <a:spLocks noChangeArrowheads="1"/>
          </p:cNvSpPr>
          <p:nvPr/>
        </p:nvSpPr>
        <p:spPr bwMode="auto">
          <a:xfrm>
            <a:off x="5257800" y="5181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b="1" i="1"/>
              <a:t>z</a:t>
            </a:r>
            <a:r>
              <a:rPr lang="en-US" altLang="vi-VN" b="1" i="1" baseline="-25000"/>
              <a:t>0.</a:t>
            </a:r>
            <a:r>
              <a:rPr lang="en-US" altLang="vi-VN" b="1" baseline="-25000"/>
              <a:t>025</a:t>
            </a:r>
            <a:r>
              <a:rPr lang="en-US" altLang="vi-VN" b="1"/>
              <a:t>= 1.96</a:t>
            </a:r>
          </a:p>
        </p:txBody>
      </p:sp>
      <p:graphicFrame>
        <p:nvGraphicFramePr>
          <p:cNvPr id="4098" name="Object 23"/>
          <p:cNvGraphicFramePr>
            <a:graphicFrameLocks noChangeAspect="1"/>
          </p:cNvGraphicFramePr>
          <p:nvPr/>
        </p:nvGraphicFramePr>
        <p:xfrm>
          <a:off x="3721100" y="2362200"/>
          <a:ext cx="1638300" cy="376238"/>
        </p:xfrm>
        <a:graphic>
          <a:graphicData uri="http://schemas.openxmlformats.org/presentationml/2006/ole">
            <mc:AlternateContent xmlns:mc="http://schemas.openxmlformats.org/markup-compatibility/2006">
              <mc:Choice xmlns:v="urn:schemas-microsoft-com:vml" Requires="v">
                <p:oleObj spid="_x0000_s4144" name="Equation" r:id="rId4" imgW="774028" imgH="177646" progId="Equation.DSMT4">
                  <p:embed/>
                </p:oleObj>
              </mc:Choice>
              <mc:Fallback>
                <p:oleObj name="Equation" r:id="rId4" imgW="774028" imgH="177646"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2362200"/>
                        <a:ext cx="1638300"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24"/>
          <p:cNvGraphicFramePr>
            <a:graphicFrameLocks noChangeAspect="1"/>
          </p:cNvGraphicFramePr>
          <p:nvPr/>
        </p:nvGraphicFramePr>
        <p:xfrm>
          <a:off x="858838" y="4038600"/>
          <a:ext cx="1189037" cy="696913"/>
        </p:xfrm>
        <a:graphic>
          <a:graphicData uri="http://schemas.openxmlformats.org/presentationml/2006/ole">
            <mc:AlternateContent xmlns:mc="http://schemas.openxmlformats.org/markup-compatibility/2006">
              <mc:Choice xmlns:v="urn:schemas-microsoft-com:vml" Requires="v">
                <p:oleObj spid="_x0000_s4145" name="Equation" r:id="rId6" imgW="672808" imgH="393529" progId="Equation.DSMT4">
                  <p:embed/>
                </p:oleObj>
              </mc:Choice>
              <mc:Fallback>
                <p:oleObj name="Equation" r:id="rId6" imgW="672808" imgH="393529"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4038600"/>
                        <a:ext cx="1189037"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25"/>
          <p:cNvGraphicFramePr>
            <a:graphicFrameLocks noChangeAspect="1"/>
          </p:cNvGraphicFramePr>
          <p:nvPr/>
        </p:nvGraphicFramePr>
        <p:xfrm>
          <a:off x="7085013" y="4038600"/>
          <a:ext cx="1187450" cy="696913"/>
        </p:xfrm>
        <a:graphic>
          <a:graphicData uri="http://schemas.openxmlformats.org/presentationml/2006/ole">
            <mc:AlternateContent xmlns:mc="http://schemas.openxmlformats.org/markup-compatibility/2006">
              <mc:Choice xmlns:v="urn:schemas-microsoft-com:vml" Requires="v">
                <p:oleObj spid="_x0000_s4146" name="Equation" r:id="rId8" imgW="672808" imgH="393529" progId="Equation.DSMT4">
                  <p:embed/>
                </p:oleObj>
              </mc:Choice>
              <mc:Fallback>
                <p:oleObj name="Equation" r:id="rId8" imgW="672808" imgH="393529"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5013" y="4038600"/>
                        <a:ext cx="1187450"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3" name="Line 26"/>
          <p:cNvSpPr>
            <a:spLocks noChangeShapeType="1"/>
          </p:cNvSpPr>
          <p:nvPr/>
        </p:nvSpPr>
        <p:spPr bwMode="auto">
          <a:xfrm>
            <a:off x="1676400" y="4572000"/>
            <a:ext cx="609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4124" name="Line 27"/>
          <p:cNvSpPr>
            <a:spLocks noChangeShapeType="1"/>
          </p:cNvSpPr>
          <p:nvPr/>
        </p:nvSpPr>
        <p:spPr bwMode="auto">
          <a:xfrm flipH="1">
            <a:off x="6781800" y="4495800"/>
            <a:ext cx="3810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vi-VN"/>
          </a:p>
        </p:txBody>
      </p:sp>
      <p:sp>
        <p:nvSpPr>
          <p:cNvPr id="4125" name="Text Box 28"/>
          <p:cNvSpPr txBox="1">
            <a:spLocks noChangeArrowheads="1"/>
          </p:cNvSpPr>
          <p:nvPr/>
        </p:nvSpPr>
        <p:spPr bwMode="auto">
          <a:xfrm>
            <a:off x="3733800" y="57912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1600" b="1">
                <a:solidFill>
                  <a:schemeClr val="folHlink"/>
                </a:solidFill>
              </a:rPr>
              <a:t>Point Estimate</a:t>
            </a:r>
          </a:p>
        </p:txBody>
      </p:sp>
      <p:sp>
        <p:nvSpPr>
          <p:cNvPr id="4126" name="Text Box 29"/>
          <p:cNvSpPr txBox="1">
            <a:spLocks noChangeArrowheads="1"/>
          </p:cNvSpPr>
          <p:nvPr/>
        </p:nvSpPr>
        <p:spPr bwMode="auto">
          <a:xfrm>
            <a:off x="2286000" y="5695950"/>
            <a:ext cx="1752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70000"/>
              </a:lnSpc>
              <a:buClrTx/>
              <a:buSzTx/>
              <a:buFontTx/>
              <a:buNone/>
            </a:pPr>
            <a:r>
              <a:rPr lang="en-US" altLang="vi-VN" sz="1600" b="1">
                <a:solidFill>
                  <a:schemeClr val="folHlink"/>
                </a:solidFill>
              </a:rPr>
              <a:t>Lower </a:t>
            </a:r>
          </a:p>
          <a:p>
            <a:pPr>
              <a:lnSpc>
                <a:spcPct val="70000"/>
              </a:lnSpc>
              <a:buClrTx/>
              <a:buSzTx/>
              <a:buFontTx/>
              <a:buNone/>
            </a:pPr>
            <a:r>
              <a:rPr lang="en-US" altLang="vi-VN" sz="1600" b="1">
                <a:solidFill>
                  <a:schemeClr val="folHlink"/>
                </a:solidFill>
              </a:rPr>
              <a:t>Confidence </a:t>
            </a:r>
          </a:p>
          <a:p>
            <a:pPr>
              <a:lnSpc>
                <a:spcPct val="70000"/>
              </a:lnSpc>
              <a:buClrTx/>
              <a:buSzTx/>
              <a:buFontTx/>
              <a:buNone/>
            </a:pPr>
            <a:r>
              <a:rPr lang="en-US" altLang="vi-VN" sz="1600" b="1">
                <a:solidFill>
                  <a:schemeClr val="folHlink"/>
                </a:solidFill>
              </a:rPr>
              <a:t>Limit</a:t>
            </a:r>
          </a:p>
        </p:txBody>
      </p:sp>
      <p:sp>
        <p:nvSpPr>
          <p:cNvPr id="4127" name="Text Box 30"/>
          <p:cNvSpPr txBox="1">
            <a:spLocks noChangeArrowheads="1"/>
          </p:cNvSpPr>
          <p:nvPr/>
        </p:nvSpPr>
        <p:spPr bwMode="auto">
          <a:xfrm>
            <a:off x="6172200" y="5695950"/>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nSpc>
                <a:spcPct val="70000"/>
              </a:lnSpc>
              <a:buClrTx/>
              <a:buSzTx/>
              <a:buFontTx/>
              <a:buNone/>
            </a:pPr>
            <a:r>
              <a:rPr lang="en-US" altLang="vi-VN" sz="1600" b="1">
                <a:solidFill>
                  <a:schemeClr val="folHlink"/>
                </a:solidFill>
              </a:rPr>
              <a:t>Upper</a:t>
            </a:r>
          </a:p>
          <a:p>
            <a:pPr>
              <a:lnSpc>
                <a:spcPct val="70000"/>
              </a:lnSpc>
              <a:buClrTx/>
              <a:buSzTx/>
              <a:buFontTx/>
              <a:buNone/>
            </a:pPr>
            <a:r>
              <a:rPr lang="en-US" altLang="vi-VN" sz="1600" b="1">
                <a:solidFill>
                  <a:schemeClr val="folHlink"/>
                </a:solidFill>
              </a:rPr>
              <a:t>Confidence </a:t>
            </a:r>
          </a:p>
          <a:p>
            <a:pPr>
              <a:lnSpc>
                <a:spcPct val="70000"/>
              </a:lnSpc>
              <a:buClrTx/>
              <a:buSzTx/>
              <a:buFontTx/>
              <a:buNone/>
            </a:pPr>
            <a:r>
              <a:rPr lang="en-US" altLang="vi-VN" sz="1600" b="1">
                <a:solidFill>
                  <a:schemeClr val="folHlink"/>
                </a:solidFill>
              </a:rPr>
              <a:t>Limit</a:t>
            </a:r>
          </a:p>
        </p:txBody>
      </p:sp>
      <p:sp>
        <p:nvSpPr>
          <p:cNvPr id="4128" name="Text Box 31"/>
          <p:cNvSpPr txBox="1">
            <a:spLocks noChangeArrowheads="1"/>
          </p:cNvSpPr>
          <p:nvPr/>
        </p:nvSpPr>
        <p:spPr bwMode="auto">
          <a:xfrm>
            <a:off x="228600" y="52578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000" b="1"/>
              <a:t>z :</a:t>
            </a:r>
          </a:p>
        </p:txBody>
      </p:sp>
      <p:sp>
        <p:nvSpPr>
          <p:cNvPr id="4129" name="Text Box 32"/>
          <p:cNvSpPr txBox="1">
            <a:spLocks noChangeArrowheads="1"/>
          </p:cNvSpPr>
          <p:nvPr/>
        </p:nvSpPr>
        <p:spPr bwMode="auto">
          <a:xfrm>
            <a:off x="228600" y="57150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000" b="1">
                <a:solidFill>
                  <a:schemeClr val="folHlink"/>
                </a:solidFill>
              </a:rPr>
              <a:t>x:</a:t>
            </a:r>
          </a:p>
        </p:txBody>
      </p:sp>
      <p:sp>
        <p:nvSpPr>
          <p:cNvPr id="4130" name="Text Box 33"/>
          <p:cNvSpPr txBox="1">
            <a:spLocks noChangeArrowheads="1"/>
          </p:cNvSpPr>
          <p:nvPr/>
        </p:nvSpPr>
        <p:spPr bwMode="auto">
          <a:xfrm>
            <a:off x="3733800" y="57912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1600" b="1">
                <a:solidFill>
                  <a:schemeClr val="folHlink"/>
                </a:solidFill>
              </a:rPr>
              <a:t>Point Estimate</a:t>
            </a:r>
          </a:p>
        </p:txBody>
      </p:sp>
      <p:sp>
        <p:nvSpPr>
          <p:cNvPr id="4131" name="Text Box 34"/>
          <p:cNvSpPr txBox="1">
            <a:spLocks noChangeArrowheads="1"/>
          </p:cNvSpPr>
          <p:nvPr/>
        </p:nvSpPr>
        <p:spPr bwMode="auto">
          <a:xfrm>
            <a:off x="4419600" y="52578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ctr">
              <a:spcBef>
                <a:spcPct val="50000"/>
              </a:spcBef>
              <a:buClrTx/>
              <a:buSzTx/>
              <a:buFontTx/>
              <a:buNone/>
            </a:pPr>
            <a:r>
              <a:rPr lang="en-US" altLang="vi-VN" sz="2000" b="1"/>
              <a:t>0</a:t>
            </a:r>
          </a:p>
        </p:txBody>
      </p:sp>
      <p:sp>
        <p:nvSpPr>
          <p:cNvPr id="4132" name="Rectangle 35"/>
          <p:cNvSpPr>
            <a:spLocks noChangeArrowheads="1"/>
          </p:cNvSpPr>
          <p:nvPr/>
        </p:nvSpPr>
        <p:spPr bwMode="auto">
          <a:xfrm>
            <a:off x="1905000" y="5257800"/>
            <a:ext cx="1828800" cy="381000"/>
          </a:xfrm>
          <a:prstGeom prst="rect">
            <a:avLst/>
          </a:prstGeom>
          <a:noFill/>
          <a:ln w="1905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graphicFrame>
        <p:nvGraphicFramePr>
          <p:cNvPr id="4101" name="Object 36"/>
          <p:cNvGraphicFramePr>
            <a:graphicFrameLocks noChangeAspect="1"/>
          </p:cNvGraphicFramePr>
          <p:nvPr/>
        </p:nvGraphicFramePr>
        <p:xfrm>
          <a:off x="6983413" y="1600200"/>
          <a:ext cx="1911350" cy="533400"/>
        </p:xfrm>
        <a:graphic>
          <a:graphicData uri="http://schemas.openxmlformats.org/presentationml/2006/ole">
            <mc:AlternateContent xmlns:mc="http://schemas.openxmlformats.org/markup-compatibility/2006">
              <mc:Choice xmlns:v="urn:schemas-microsoft-com:vml" Requires="v">
                <p:oleObj spid="_x0000_s4147" name="Equation" r:id="rId10" imgW="749300" imgH="228600" progId="Equation.DSMT4">
                  <p:embed/>
                </p:oleObj>
              </mc:Choice>
              <mc:Fallback>
                <p:oleObj name="Equation" r:id="rId10" imgW="749300" imgH="228600" progId="Equation.DSMT4">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3413" y="1600200"/>
                        <a:ext cx="19113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3" name="Rectangle 37"/>
          <p:cNvSpPr>
            <a:spLocks noChangeArrowheads="1"/>
          </p:cNvSpPr>
          <p:nvPr/>
        </p:nvSpPr>
        <p:spPr bwMode="auto">
          <a:xfrm>
            <a:off x="6934200" y="1600200"/>
            <a:ext cx="1981200" cy="533400"/>
          </a:xfrm>
          <a:prstGeom prst="rect">
            <a:avLst/>
          </a:prstGeom>
          <a:noFill/>
          <a:ln w="1905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4134" name="Rectangle 38"/>
          <p:cNvSpPr>
            <a:spLocks noChangeArrowheads="1"/>
          </p:cNvSpPr>
          <p:nvPr/>
        </p:nvSpPr>
        <p:spPr bwMode="auto">
          <a:xfrm>
            <a:off x="5791200" y="5257800"/>
            <a:ext cx="1676400" cy="381000"/>
          </a:xfrm>
          <a:prstGeom prst="rect">
            <a:avLst/>
          </a:prstGeom>
          <a:noFill/>
          <a:ln w="1905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endParaRPr lang="vi-VN" altLang="vi-VN"/>
          </a:p>
        </p:txBody>
      </p:sp>
      <p:sp>
        <p:nvSpPr>
          <p:cNvPr id="4135" name="Slide Number Placeholder 40"/>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FC827BC3-BD5A-41B2-8AF7-CA71A753E76C}" type="slidenum">
              <a:rPr lang="en-US" altLang="vi-VN" sz="1000">
                <a:latin typeface="Tahoma" panose="020B0604030504040204" pitchFamily="34" charset="0"/>
              </a:rPr>
              <a:pPr eaLnBrk="1" hangingPunct="1"/>
              <a:t>7</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a:xfrm>
            <a:off x="1600200" y="304800"/>
            <a:ext cx="7239000" cy="838200"/>
          </a:xfrm>
        </p:spPr>
        <p:txBody>
          <a:bodyPr/>
          <a:lstStyle/>
          <a:p>
            <a:pPr defTabSz="914400" eaLnBrk="1" hangingPunct="1"/>
            <a:r>
              <a:rPr lang="en-US" altLang="vi-VN" sz="3700" smtClean="0"/>
              <a:t>Các giá trị tới hạn thông dụng</a:t>
            </a:r>
          </a:p>
        </p:txBody>
      </p:sp>
      <p:sp>
        <p:nvSpPr>
          <p:cNvPr id="49155" name="Rectangle 4"/>
          <p:cNvSpPr>
            <a:spLocks noGrp="1" noChangeArrowheads="1"/>
          </p:cNvSpPr>
          <p:nvPr>
            <p:ph type="body" idx="1"/>
          </p:nvPr>
        </p:nvSpPr>
        <p:spPr>
          <a:xfrm>
            <a:off x="1066800" y="1905000"/>
            <a:ext cx="2209800" cy="4724400"/>
          </a:xfrm>
        </p:spPr>
        <p:txBody>
          <a:bodyPr/>
          <a:lstStyle/>
          <a:p>
            <a:pPr marL="342900" indent="-342900" defTabSz="914400" eaLnBrk="1" hangingPunct="1"/>
            <a:r>
              <a:rPr lang="en-US" altLang="vi-VN" smtClean="0"/>
              <a:t>Các giá trị tới hạn thông dụng của phân phối chuẩn chuẩn tắc là 95%, 99%, và 90%</a:t>
            </a:r>
            <a:endParaRPr lang="en-US" altLang="vi-VN" sz="2000" smtClean="0"/>
          </a:p>
        </p:txBody>
      </p:sp>
      <p:graphicFrame>
        <p:nvGraphicFramePr>
          <p:cNvPr id="3" name="Table 2"/>
          <p:cNvGraphicFramePr>
            <a:graphicFrameLocks noGrp="1"/>
          </p:cNvGraphicFramePr>
          <p:nvPr/>
        </p:nvGraphicFramePr>
        <p:xfrm>
          <a:off x="3733800" y="1600200"/>
          <a:ext cx="4479925" cy="4895850"/>
        </p:xfrm>
        <a:graphic>
          <a:graphicData uri="http://schemas.openxmlformats.org/drawingml/2006/table">
            <a:tbl>
              <a:tblPr/>
              <a:tblGrid>
                <a:gridCol w="838200">
                  <a:extLst>
                    <a:ext uri="{9D8B030D-6E8A-4147-A177-3AD203B41FA5}">
                      <a16:colId xmlns:a16="http://schemas.microsoft.com/office/drawing/2014/main" val="1461301771"/>
                    </a:ext>
                  </a:extLst>
                </a:gridCol>
                <a:gridCol w="1066800">
                  <a:extLst>
                    <a:ext uri="{9D8B030D-6E8A-4147-A177-3AD203B41FA5}">
                      <a16:colId xmlns:a16="http://schemas.microsoft.com/office/drawing/2014/main" val="1097094470"/>
                    </a:ext>
                  </a:extLst>
                </a:gridCol>
                <a:gridCol w="1219200">
                  <a:extLst>
                    <a:ext uri="{9D8B030D-6E8A-4147-A177-3AD203B41FA5}">
                      <a16:colId xmlns:a16="http://schemas.microsoft.com/office/drawing/2014/main" val="2553555904"/>
                    </a:ext>
                  </a:extLst>
                </a:gridCol>
                <a:gridCol w="1355725">
                  <a:extLst>
                    <a:ext uri="{9D8B030D-6E8A-4147-A177-3AD203B41FA5}">
                      <a16:colId xmlns:a16="http://schemas.microsoft.com/office/drawing/2014/main" val="116512960"/>
                    </a:ext>
                  </a:extLst>
                </a:gridCol>
              </a:tblGrid>
              <a:tr h="533400">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Math1" pitchFamily="2" charset="2"/>
                        </a:rPr>
                        <a:t>a</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Math1" pitchFamily="2" charset="2"/>
                        </a:rPr>
                        <a:t>1-a</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mbria" panose="02040503050406030204" pitchFamily="18" charset="0"/>
                        </a:rPr>
                        <a:t>z</a:t>
                      </a:r>
                      <a:r>
                        <a:rPr kumimoji="0" lang="en-US" altLang="vi-VN" sz="2800" b="0" i="0" u="none" strike="noStrike" cap="none" normalizeH="0" baseline="-25000" smtClean="0">
                          <a:ln>
                            <a:noFill/>
                          </a:ln>
                          <a:solidFill>
                            <a:srgbClr val="000000"/>
                          </a:solidFill>
                          <a:effectLst/>
                          <a:latin typeface="Math1" pitchFamily="2" charset="2"/>
                        </a:rPr>
                        <a:t>a</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mbria" panose="02040503050406030204" pitchFamily="18" charset="0"/>
                        </a:rPr>
                        <a:t>z</a:t>
                      </a:r>
                      <a:r>
                        <a:rPr kumimoji="0" lang="en-US" altLang="vi-VN" sz="2800" b="0" i="0" u="none" strike="noStrike" cap="none" normalizeH="0" baseline="-25000" smtClean="0">
                          <a:ln>
                            <a:noFill/>
                          </a:ln>
                          <a:solidFill>
                            <a:srgbClr val="000000"/>
                          </a:solidFill>
                          <a:effectLst/>
                          <a:latin typeface="Math1" pitchFamily="2" charset="2"/>
                        </a:rPr>
                        <a:t>a/2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40520486"/>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90%</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1.2816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1.6449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56286070"/>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1.3408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1.6954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2328609427"/>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1.4051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1.7507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4157832598"/>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1.4758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1.8119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577851937"/>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1.5548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1.8808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497321900"/>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95%</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1.6449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1.96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23203558"/>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4%</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96%</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1.7507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2.0537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77288461"/>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1.8808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2.1701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4008529338"/>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2%</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2.0537</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2.3263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392894047"/>
                  </a:ext>
                </a:extLst>
              </a:tr>
              <a:tr h="371475">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1%</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99%</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2.3263</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lvl1pPr eaLnBrk="0" hangingPunct="0">
                        <a:defRPr sz="2400">
                          <a:solidFill>
                            <a:schemeClr val="tx1"/>
                          </a:solidFill>
                          <a:latin typeface="Arial" panose="020B0604020202020204" pitchFamily="34" charset="0"/>
                        </a:defRPr>
                      </a:lvl1pPr>
                      <a:lvl2pPr marL="742950" indent="-285750" eaLnBrk="0" hangingPunct="0">
                        <a:buClr>
                          <a:schemeClr val="hlink"/>
                        </a:buClr>
                        <a:buSzPct val="55000"/>
                        <a:defRPr sz="2000">
                          <a:solidFill>
                            <a:schemeClr val="tx1"/>
                          </a:solidFill>
                          <a:latin typeface="Arial" panose="020B0604020202020204" pitchFamily="34" charset="0"/>
                        </a:defRPr>
                      </a:lvl2pPr>
                      <a:lvl3pPr marL="1143000" indent="-228600" eaLnBrk="0" hangingPunct="0">
                        <a:buClr>
                          <a:schemeClr val="accent2"/>
                        </a:buClr>
                        <a:buSzPct val="50000"/>
                        <a:defRPr sz="2000">
                          <a:solidFill>
                            <a:schemeClr val="tx1"/>
                          </a:solidFill>
                          <a:latin typeface="Arial" panose="020B0604020202020204" pitchFamily="34" charset="0"/>
                        </a:defRPr>
                      </a:lvl3pPr>
                      <a:lvl4pPr marL="1600200" indent="-228600" eaLnBrk="0" hangingPunct="0">
                        <a:buSzPct val="55000"/>
                        <a:defRPr>
                          <a:solidFill>
                            <a:schemeClr val="tx1"/>
                          </a:solidFill>
                          <a:latin typeface="Arial" panose="020B0604020202020204" pitchFamily="34" charset="0"/>
                        </a:defRPr>
                      </a:lvl4pPr>
                      <a:lvl5pPr marL="2057400" indent="-228600" eaLnBrk="0" hangingPunct="0">
                        <a:buClr>
                          <a:srgbClr val="FD2B4E"/>
                        </a:buClr>
                        <a:buSzPct val="50000"/>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vi-VN" sz="2800" b="0" i="0" u="none" strike="noStrike" cap="none" normalizeH="0" baseline="0" smtClean="0">
                          <a:ln>
                            <a:noFill/>
                          </a:ln>
                          <a:solidFill>
                            <a:srgbClr val="000000"/>
                          </a:solidFill>
                          <a:effectLst/>
                          <a:latin typeface="Calibri" panose="020F0502020204030204" pitchFamily="34" charset="0"/>
                        </a:rPr>
                        <a:t>2.5758</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937456861"/>
                  </a:ext>
                </a:extLst>
              </a:tr>
            </a:tbl>
          </a:graphicData>
        </a:graphic>
      </p:graphicFrame>
      <p:sp>
        <p:nvSpPr>
          <p:cNvPr id="49218"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41F381D8-53AA-4F44-A975-CA9963905DFF}" type="slidenum">
              <a:rPr lang="en-US" altLang="vi-VN" sz="1000">
                <a:latin typeface="Tahoma" panose="020B0604030504040204" pitchFamily="34" charset="0"/>
              </a:rPr>
              <a:pPr eaLnBrk="1" hangingPunct="1"/>
              <a:t>8</a:t>
            </a:fld>
            <a:endParaRPr lang="en-US" altLang="vi-VN" sz="1000">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0"/>
            <a:ext cx="8763000" cy="1066800"/>
          </a:xfrm>
          <a:noFill/>
        </p:spPr>
        <p:txBody>
          <a:bodyPr/>
          <a:lstStyle/>
          <a:p>
            <a:pPr marL="1041400" indent="-1041400" eaLnBrk="1" hangingPunct="1"/>
            <a:r>
              <a:rPr lang="en-US" altLang="ja-JP" sz="3600" b="1" smtClean="0">
                <a:latin typeface="VNI-Times" pitchFamily="2" charset="0"/>
                <a:ea typeface="MS PGothic" panose="020B0600070205080204" pitchFamily="34" charset="-128"/>
              </a:rPr>
              <a:t>2.1. Öôùc löôïng trung  bình toång theå (μ)</a:t>
            </a:r>
            <a:r>
              <a:rPr lang="en-US" altLang="ja-JP" sz="3600" smtClean="0">
                <a:latin typeface="VNI-Times" pitchFamily="2" charset="0"/>
                <a:ea typeface="MS PGothic" panose="020B0600070205080204" pitchFamily="34" charset="-128"/>
              </a:rPr>
              <a:t/>
            </a:r>
            <a:br>
              <a:rPr lang="en-US" altLang="ja-JP" sz="3600" smtClean="0">
                <a:latin typeface="VNI-Times" pitchFamily="2" charset="0"/>
                <a:ea typeface="MS PGothic" panose="020B0600070205080204" pitchFamily="34" charset="-128"/>
              </a:rPr>
            </a:br>
            <a:r>
              <a:rPr lang="en-US" altLang="ja-JP" sz="2400" i="1" smtClean="0">
                <a:ea typeface="MS PGothic" panose="020B0600070205080204" pitchFamily="34" charset="-128"/>
              </a:rPr>
              <a:t>(Confidence intervals for mean of a normal population)</a:t>
            </a:r>
            <a:endParaRPr lang="en-US" altLang="vi-VN" sz="2400" i="1" smtClean="0"/>
          </a:p>
        </p:txBody>
      </p:sp>
      <p:sp>
        <p:nvSpPr>
          <p:cNvPr id="50179" name="Rectangle 5"/>
          <p:cNvSpPr>
            <a:spLocks noChangeArrowheads="1"/>
          </p:cNvSpPr>
          <p:nvPr/>
        </p:nvSpPr>
        <p:spPr bwMode="auto">
          <a:xfrm>
            <a:off x="228600" y="1817688"/>
            <a:ext cx="86868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5342" tIns="42672" rIns="85342" bIns="42672"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algn="just">
              <a:spcBef>
                <a:spcPct val="0"/>
              </a:spcBef>
              <a:buClrTx/>
              <a:buSzTx/>
              <a:buFontTx/>
              <a:buNone/>
            </a:pPr>
            <a:r>
              <a:rPr lang="en-US" altLang="ja-JP" sz="3200">
                <a:solidFill>
                  <a:srgbClr val="002060"/>
                </a:solidFill>
                <a:latin typeface="VNI-Times" pitchFamily="2" charset="0"/>
                <a:ea typeface="MS PGothic" panose="020B0600070205080204" pitchFamily="34" charset="-128"/>
              </a:rPr>
              <a:t>Ví duï: Moät tröôøng ñaïi hoïc nghieân cöùu veà soá giôø töï hoïc cuûa sinh vieân, choïn ngaãu nhieân 200 sinh vieân cho thaáy soá giôø töï hoïc trung bình trong moät tuaàn laø 18.36 giôø, ñoä leäch chuaån laø 3.92 giờ. Vôùi ñoä tin cậy 95% xaùc ñònh soá giôø töï hoïc trung bình trong 1 tuaàn cuûa sinh vieân ôû tröôøng naøy.</a:t>
            </a:r>
          </a:p>
        </p:txBody>
      </p:sp>
      <p:sp>
        <p:nvSpPr>
          <p:cNvPr id="5018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sz="2400">
                <a:solidFill>
                  <a:schemeClr val="tx1"/>
                </a:solidFill>
                <a:latin typeface="Arial" panose="020B0604020202020204" pitchFamily="34" charset="0"/>
              </a:defRPr>
            </a:lvl9pPr>
          </a:lstStyle>
          <a:p>
            <a:pPr eaLnBrk="1" hangingPunct="1"/>
            <a:r>
              <a:rPr lang="en-US" altLang="vi-VN" sz="1000">
                <a:latin typeface="Tahoma" panose="020B0604030504040204" pitchFamily="34" charset="0"/>
              </a:rPr>
              <a:t>Chap 5-</a:t>
            </a:r>
            <a:fld id="{450A8B52-3877-4D6F-8F0C-4038EC41C172}" type="slidenum">
              <a:rPr lang="en-US" altLang="vi-VN" sz="1000">
                <a:latin typeface="Tahoma" panose="020B0604030504040204" pitchFamily="34" charset="0"/>
              </a:rPr>
              <a:pPr eaLnBrk="1" hangingPunct="1"/>
              <a:t>9</a:t>
            </a:fld>
            <a:endParaRPr lang="en-US" altLang="vi-VN" sz="1000">
              <a:latin typeface="Tahoma" panose="020B060403050404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nHall1">
  <a:themeElements>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PrenHall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85342" tIns="42672" rIns="85342" bIns="42672"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85342" tIns="42672" rIns="85342" bIns="42672"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nHall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nHall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PrenHall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nHall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nHall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PrenHall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Designs\PrenHall1.pot</Template>
  <TotalTime>7409</TotalTime>
  <Pages>20</Pages>
  <Words>2918</Words>
  <Application>Microsoft Office PowerPoint</Application>
  <PresentationFormat>On-screen Show (4:3)</PresentationFormat>
  <Paragraphs>398</Paragraphs>
  <Slides>62</Slides>
  <Notes>11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8" baseType="lpstr">
      <vt:lpstr>VNI-Centur</vt:lpstr>
      <vt:lpstr>VNI-Cooper</vt:lpstr>
      <vt:lpstr>MS PGothic</vt:lpstr>
      <vt:lpstr>VNI-Times</vt:lpstr>
      <vt:lpstr>Symbol</vt:lpstr>
      <vt:lpstr>Cambria</vt:lpstr>
      <vt:lpstr>VNI-Helve</vt:lpstr>
      <vt:lpstr>Math1</vt:lpstr>
      <vt:lpstr>Wingdings</vt:lpstr>
      <vt:lpstr>Arial</vt:lpstr>
      <vt:lpstr>Calibri</vt:lpstr>
      <vt:lpstr>Times New Roman</vt:lpstr>
      <vt:lpstr>Tahoma</vt:lpstr>
      <vt:lpstr>PrenHall1</vt:lpstr>
      <vt:lpstr>Microsoft Word 97 - 2003 Document</vt:lpstr>
      <vt:lpstr>MathType 7.0 Equation</vt:lpstr>
      <vt:lpstr>PowerPoint Presentation</vt:lpstr>
      <vt:lpstr>NOÄI DUNG </vt:lpstr>
      <vt:lpstr>ÖÔÙC LÖÔÏNG Estimation </vt:lpstr>
      <vt:lpstr>ÖÔÙC LÖÔÏNG Estimation </vt:lpstr>
      <vt:lpstr>2.1. Öôùc löôïng trung  bình toång theå (μ) (Confidence intervals for mean of a normal population)</vt:lpstr>
      <vt:lpstr>2.1. Öôùc löôïng trung  bình toång theå (μ) (Confidence intervals for mean of a normal population)</vt:lpstr>
      <vt:lpstr>Giá trị tới hạn</vt:lpstr>
      <vt:lpstr>Các giá trị tới hạn thông dụng</vt:lpstr>
      <vt:lpstr>2.1. Öôùc löôïng trung  bình toång theå (μ) (Confidence intervals for mean of a normal population)</vt:lpstr>
      <vt:lpstr>2.1. Öôùc löôïng trung  bình toång theå (μ) (Confidence intervals for mean of a normal population)</vt:lpstr>
      <vt:lpstr>2.1. Öôùc löôïng trung  bình toång theå (μ) (Confidence intervals for mean of a normal population)</vt:lpstr>
      <vt:lpstr>Phân phối Student (t)</vt:lpstr>
      <vt:lpstr>Bậc tự do (df)</vt:lpstr>
      <vt:lpstr>Phân phối Student t(df)</vt:lpstr>
      <vt:lpstr>Bảng giá trị tới hạn phân phối t</vt:lpstr>
      <vt:lpstr>So sánh giá trị tới hạn t và z</vt:lpstr>
      <vt:lpstr>Ví dụ</vt:lpstr>
      <vt:lpstr>2.1. Öôùc löôïng trung  bình toång theå (μ) (Confidence intervals for mean of a normal population)</vt:lpstr>
      <vt:lpstr>2.1. Öôùc löôïng trung  bình toång theå (μ) (Confidence intervals for mean of a normal population)</vt:lpstr>
      <vt:lpstr>2.1. Öôùc löôïng trung  bình toång theå (μ) (Confidence intervals for mean of a normal population)</vt:lpstr>
      <vt:lpstr> 2.2. Öôùc löôïng tyû leä toång theå (p)  (Confidence intervals for the population proportion)</vt:lpstr>
      <vt:lpstr>2.2. Öôùc löôïng tyû leä toång theå (p) (Confidence intervals for population proportion)</vt:lpstr>
      <vt:lpstr>2.2. Öôùc löôïng tæ leä toång theå (p) (Confidence intervals for population proportion)</vt:lpstr>
      <vt:lpstr>2.3. Öôùc löôïng phöông sai toång theå (Confidence intervals for the variance of a normal population)</vt:lpstr>
      <vt:lpstr>2.3. Öôùc löôïng phöông sai toång theå (Confidence intervals for the variance of a normal population)</vt:lpstr>
      <vt:lpstr>2.3. Öôùc löôïng phöông sai toång theå           (Confidence intervals for the variance of a normal population) </vt:lpstr>
      <vt:lpstr>3. Xaùc ñònh côõ maãu cho baøi toaùn öôùc löôïng 3.1. Xaùc ñònh côõ maãu cho öôùc löôïng trung bình</vt:lpstr>
      <vt:lpstr> 3.1. Xaùc ñònh côõ maãu cho öôùc löôïng trung bình</vt:lpstr>
      <vt:lpstr>3.2. Xaùc ñònh côõ maãu cho öôùc löôïng tyû leä</vt:lpstr>
      <vt:lpstr>3.2. Xaùc ñònh côõ maãu cho öôùc löôïng tæ leä</vt:lpstr>
      <vt:lpstr>II. KIEÅM ÑÒNH GIAÛ THUYEÁT  Hypothesis testing </vt:lpstr>
      <vt:lpstr>1. Caùc khaùi nieäm trong kieåm ñònh giaû thuyeát 1.1. Giaû thuyeát H0 vaø H1</vt:lpstr>
      <vt:lpstr>Mức ý nghĩa và Miền bác bỏ</vt:lpstr>
      <vt:lpstr>1. Caùc khaùi nieäm trong kieåm ñònh giaû thuyeát 1.2. Caùc loaïi sai laàm</vt:lpstr>
      <vt:lpstr>2. Kieåm ñònh giaû thuyeát veà  trung bình toång theå</vt:lpstr>
      <vt:lpstr>2. Kieåm ñònh giaû thuyeát veà  trung bình toång theå</vt:lpstr>
      <vt:lpstr>Two Tailed Tests</vt:lpstr>
      <vt:lpstr>2. Kieåm ñònh giaû thuyeát veà  trung bình toång theå</vt:lpstr>
      <vt:lpstr>2. Kieåm ñònh giaû thuyeát veà  trung bình toång theå</vt:lpstr>
      <vt:lpstr>2. Kieåm ñònh giaû thuyeát veà  trung bình toång theå</vt:lpstr>
      <vt:lpstr>2. Kieåm ñònh giaû thuyeát veà  trung bình toång theå</vt:lpstr>
      <vt:lpstr>2. Kieåm ñònh giaû thuyeát veà  trung bình toång theå</vt:lpstr>
      <vt:lpstr>2. Kieåm ñònh giaû thuyeát veà  trung bình toång theå</vt:lpstr>
      <vt:lpstr>2. Kieåm ñònh giaû thuyeát veà  trung bình toång theå</vt:lpstr>
      <vt:lpstr>3. Kieåm ñònh giaû thuyeát veà  tyû leä toång theå</vt:lpstr>
      <vt:lpstr>3. Kieåm ñònh giaû thuyeát veà  tyû leä toång theå</vt:lpstr>
      <vt:lpstr>3. Kieåm ñònh giaû thuyeát veà  tyû leä toång theå</vt:lpstr>
      <vt:lpstr>4. Kieåm ñònh giaû thuyeát veà  phöông sai toång theå</vt:lpstr>
      <vt:lpstr>4. Kieåm ñònh giaû thuyeát veà  phöông sai toång theå</vt:lpstr>
      <vt:lpstr>4. Kieåm ñònh giaû thuyeát veà  phöông sai toång theå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Dịch vụ hỗ trợ làm bài tập, làm luận văn</vt:lpstr>
      <vt:lpstr>PowerPoint Presentation</vt:lpstr>
      <vt:lpstr>PowerPoint Presentation</vt:lpstr>
    </vt:vector>
  </TitlesOfParts>
  <Company>University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and Hypothesis Testing</dc:title>
  <dc:subject>Chapter 4</dc:subject>
  <dc:creator>Tiểu Minh</dc:creator>
  <cp:lastModifiedBy>Admin HT</cp:lastModifiedBy>
  <cp:revision>212</cp:revision>
  <cp:lastPrinted>1998-11-22T23:37:53Z</cp:lastPrinted>
  <dcterms:created xsi:type="dcterms:W3CDTF">2001-01-13T00:04:22Z</dcterms:created>
  <dcterms:modified xsi:type="dcterms:W3CDTF">2024-06-04T08:37:40Z</dcterms:modified>
</cp:coreProperties>
</file>