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40"/>
  </p:notesMasterIdLst>
  <p:sldIdLst>
    <p:sldId id="341" r:id="rId2"/>
    <p:sldId id="308" r:id="rId3"/>
    <p:sldId id="266" r:id="rId4"/>
    <p:sldId id="309" r:id="rId5"/>
    <p:sldId id="267" r:id="rId6"/>
    <p:sldId id="268" r:id="rId7"/>
    <p:sldId id="269" r:id="rId8"/>
    <p:sldId id="270" r:id="rId9"/>
    <p:sldId id="293" r:id="rId10"/>
    <p:sldId id="294" r:id="rId11"/>
    <p:sldId id="310" r:id="rId12"/>
    <p:sldId id="344" r:id="rId13"/>
    <p:sldId id="292" r:id="rId14"/>
    <p:sldId id="271" r:id="rId15"/>
    <p:sldId id="311" r:id="rId16"/>
    <p:sldId id="296" r:id="rId17"/>
    <p:sldId id="313" r:id="rId18"/>
    <p:sldId id="272" r:id="rId19"/>
    <p:sldId id="326" r:id="rId20"/>
    <p:sldId id="328" r:id="rId21"/>
    <p:sldId id="327" r:id="rId22"/>
    <p:sldId id="340" r:id="rId23"/>
    <p:sldId id="297" r:id="rId24"/>
    <p:sldId id="338" r:id="rId25"/>
    <p:sldId id="275" r:id="rId26"/>
    <p:sldId id="299" r:id="rId27"/>
    <p:sldId id="276" r:id="rId28"/>
    <p:sldId id="277" r:id="rId29"/>
    <p:sldId id="300" r:id="rId30"/>
    <p:sldId id="314" r:id="rId31"/>
    <p:sldId id="278" r:id="rId32"/>
    <p:sldId id="301" r:id="rId33"/>
    <p:sldId id="279" r:id="rId34"/>
    <p:sldId id="329" r:id="rId35"/>
    <p:sldId id="330" r:id="rId36"/>
    <p:sldId id="345" r:id="rId37"/>
    <p:sldId id="316" r:id="rId38"/>
    <p:sldId id="343" r:id="rId3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61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06935F-CFE7-4A70-BF18-2B18321602F3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3" cy="648"/>
              <a:chOff x="-3" y="1562"/>
              <a:chExt cx="5763" cy="648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23287198 h 720"/>
                  <a:gd name="T4" fmla="*/ 95 w 1000"/>
                  <a:gd name="T5" fmla="*/ 23287198 h 720"/>
                  <a:gd name="T6" fmla="*/ 95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22 h 317"/>
                  <a:gd name="T4" fmla="*/ 624 w 624"/>
                  <a:gd name="T5" fmla="*/ 112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38 h 317"/>
                  <a:gd name="T4" fmla="*/ 624 w 624"/>
                  <a:gd name="T5" fmla="*/ 1138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63"/>
                <a:ext cx="624" cy="255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0 h 370"/>
                  <a:gd name="T4" fmla="*/ 624 w 624"/>
                  <a:gd name="T5" fmla="*/ 50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86 h 317"/>
                  <a:gd name="T4" fmla="*/ 624 w 624"/>
                  <a:gd name="T5" fmla="*/ 186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35 h 272"/>
                  <a:gd name="T4" fmla="*/ 240 w 624"/>
                  <a:gd name="T5" fmla="*/ 1002 h 272"/>
                  <a:gd name="T6" fmla="*/ 624 w 624"/>
                  <a:gd name="T7" fmla="*/ 1135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4" y="1737"/>
                <a:ext cx="632" cy="315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58 h 362"/>
                  <a:gd name="T4" fmla="*/ 248 w 632"/>
                  <a:gd name="T5" fmla="*/ 158 h 362"/>
                  <a:gd name="T6" fmla="*/ 632 w 632"/>
                  <a:gd name="T7" fmla="*/ 158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01" y="1665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22 h 317"/>
                  <a:gd name="T4" fmla="*/ 624 w 624"/>
                  <a:gd name="T5" fmla="*/ 112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38 h 317"/>
                  <a:gd name="T4" fmla="*/ 624 w 624"/>
                  <a:gd name="T5" fmla="*/ 1138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8" y="1758"/>
                <a:ext cx="624" cy="255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0 h 370"/>
                  <a:gd name="T4" fmla="*/ 624 w 624"/>
                  <a:gd name="T5" fmla="*/ 50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86 h 317"/>
                  <a:gd name="T4" fmla="*/ 624 w 624"/>
                  <a:gd name="T5" fmla="*/ 186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8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20 h 272"/>
                  <a:gd name="T4" fmla="*/ 240 w 624"/>
                  <a:gd name="T5" fmla="*/ 989 h 272"/>
                  <a:gd name="T6" fmla="*/ 624 w 624"/>
                  <a:gd name="T7" fmla="*/ 1120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61 h 362"/>
                  <a:gd name="T4" fmla="*/ 248 w 632"/>
                  <a:gd name="T5" fmla="*/ 161 h 362"/>
                  <a:gd name="T6" fmla="*/ 632 w 632"/>
                  <a:gd name="T7" fmla="*/ 161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6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22 h 317"/>
                  <a:gd name="T4" fmla="*/ 624 w 624"/>
                  <a:gd name="T5" fmla="*/ 112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38 h 317"/>
                  <a:gd name="T4" fmla="*/ 624 w 624"/>
                  <a:gd name="T5" fmla="*/ 1138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73" y="1754"/>
                <a:ext cx="624" cy="255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0 h 370"/>
                  <a:gd name="T4" fmla="*/ 624 w 624"/>
                  <a:gd name="T5" fmla="*/ 50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73" y="1695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20 h 272"/>
                  <a:gd name="T4" fmla="*/ 240 w 624"/>
                  <a:gd name="T5" fmla="*/ 989 h 272"/>
                  <a:gd name="T6" fmla="*/ 624 w 624"/>
                  <a:gd name="T7" fmla="*/ 1120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61 h 362"/>
                  <a:gd name="T4" fmla="*/ 248 w 632"/>
                  <a:gd name="T5" fmla="*/ 161 h 362"/>
                  <a:gd name="T6" fmla="*/ 632 w 632"/>
                  <a:gd name="T7" fmla="*/ 161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276 h 385"/>
                <a:gd name="T2" fmla="*/ 5762 w 5762"/>
                <a:gd name="T3" fmla="*/ 263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27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31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14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E2C89F1F-4DDE-4CE3-9618-45B1CFBFE01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86838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2A384-C86D-4475-ACCE-E9298A4A33B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2350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DDD57-18BD-41AF-B59D-BB0EBB8679C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653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FA1F3-9ECC-4835-890C-AB9D4A63BB9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407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F662C-E562-437C-AD05-7B9F0359D34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8344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DE9E1-783A-45E5-86CF-8E157F05000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73580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58965-1C88-43D4-B7F1-A21D9D59813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1815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4B00D-321D-4456-9577-798C377C09B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9418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B29F7-8FC8-4FF4-82C7-C254B5EA9F4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3663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5D99A-4BD9-4998-BDA6-D74B37096C1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652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16EBC-DE3E-420F-A020-CB4DAA226A4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234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EE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1035" name="Freeform 4"/>
              <p:cNvSpPr>
                <a:spLocks/>
              </p:cNvSpPr>
              <p:nvPr/>
            </p:nvSpPr>
            <p:spPr bwMode="ltGray">
              <a:xfrm rot="-5400000">
                <a:off x="2554" y="-990"/>
                <a:ext cx="624" cy="5746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23307468 h 720"/>
                  <a:gd name="T4" fmla="*/ 95 w 1000"/>
                  <a:gd name="T5" fmla="*/ 23307468 h 720"/>
                  <a:gd name="T6" fmla="*/ 95 w 1000"/>
                  <a:gd name="T7" fmla="*/ 0 h 720"/>
                  <a:gd name="T8" fmla="*/ 0 w 1000"/>
                  <a:gd name="T9" fmla="*/ 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6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22 h 317"/>
                  <a:gd name="T4" fmla="*/ 624 w 624"/>
                  <a:gd name="T5" fmla="*/ 112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7" name="Freeform 6"/>
              <p:cNvSpPr>
                <a:spLocks/>
              </p:cNvSpPr>
              <p:nvPr/>
            </p:nvSpPr>
            <p:spPr bwMode="ltGray">
              <a:xfrm rot="-5400000">
                <a:off x="958" y="1680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50 h 317"/>
                  <a:gd name="T4" fmla="*/ 624 w 624"/>
                  <a:gd name="T5" fmla="*/ 1150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 rot="-5400000">
                <a:off x="-81" y="1764"/>
                <a:ext cx="624" cy="255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0 h 370"/>
                  <a:gd name="T4" fmla="*/ 624 w 624"/>
                  <a:gd name="T5" fmla="*/ 50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39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83 h 317"/>
                  <a:gd name="T4" fmla="*/ 624 w 624"/>
                  <a:gd name="T5" fmla="*/ 183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0" name="Freeform 9"/>
              <p:cNvSpPr>
                <a:spLocks/>
              </p:cNvSpPr>
              <p:nvPr/>
            </p:nvSpPr>
            <p:spPr bwMode="ltGray">
              <a:xfrm rot="-5400000">
                <a:off x="427" y="1699"/>
                <a:ext cx="624" cy="364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68 h 272"/>
                  <a:gd name="T4" fmla="*/ 240 w 624"/>
                  <a:gd name="T5" fmla="*/ 1029 h 272"/>
                  <a:gd name="T6" fmla="*/ 624 w 624"/>
                  <a:gd name="T7" fmla="*/ 1168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1" name="Freeform 10"/>
              <p:cNvSpPr>
                <a:spLocks/>
              </p:cNvSpPr>
              <p:nvPr/>
            </p:nvSpPr>
            <p:spPr bwMode="ltGray">
              <a:xfrm rot="-5400000">
                <a:off x="140" y="1728"/>
                <a:ext cx="632" cy="316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61 h 362"/>
                  <a:gd name="T4" fmla="*/ 248 w 632"/>
                  <a:gd name="T5" fmla="*/ 161 h 362"/>
                  <a:gd name="T6" fmla="*/ 632 w 632"/>
                  <a:gd name="T7" fmla="*/ 161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2" name="Freeform 11"/>
              <p:cNvSpPr>
                <a:spLocks/>
              </p:cNvSpPr>
              <p:nvPr/>
            </p:nvSpPr>
            <p:spPr bwMode="ltGray">
              <a:xfrm rot="-5400000">
                <a:off x="3179" y="1653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09 h 317"/>
                  <a:gd name="T4" fmla="*/ 624 w 624"/>
                  <a:gd name="T5" fmla="*/ 1109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3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22 h 317"/>
                  <a:gd name="T4" fmla="*/ 624 w 624"/>
                  <a:gd name="T5" fmla="*/ 1122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4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2 h 370"/>
                  <a:gd name="T4" fmla="*/ 624 w 624"/>
                  <a:gd name="T5" fmla="*/ 52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5" name="Freeform 14"/>
              <p:cNvSpPr>
                <a:spLocks/>
              </p:cNvSpPr>
              <p:nvPr/>
            </p:nvSpPr>
            <p:spPr bwMode="ltGray">
              <a:xfrm rot="-5400000">
                <a:off x="2536" y="1729"/>
                <a:ext cx="624" cy="29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81 h 317"/>
                  <a:gd name="T4" fmla="*/ 624 w 624"/>
                  <a:gd name="T5" fmla="*/ 181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6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04 h 272"/>
                  <a:gd name="T4" fmla="*/ 240 w 624"/>
                  <a:gd name="T5" fmla="*/ 975 h 272"/>
                  <a:gd name="T6" fmla="*/ 624 w 624"/>
                  <a:gd name="T7" fmla="*/ 1104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7" name="Freeform 16"/>
              <p:cNvSpPr>
                <a:spLocks/>
              </p:cNvSpPr>
              <p:nvPr/>
            </p:nvSpPr>
            <p:spPr bwMode="ltGray">
              <a:xfrm rot="-5400000">
                <a:off x="2027" y="1721"/>
                <a:ext cx="632" cy="316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61 h 362"/>
                  <a:gd name="T4" fmla="*/ 248 w 632"/>
                  <a:gd name="T5" fmla="*/ 161 h 362"/>
                  <a:gd name="T6" fmla="*/ 632 w 632"/>
                  <a:gd name="T7" fmla="*/ 161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8" name="Freeform 17"/>
              <p:cNvSpPr>
                <a:spLocks/>
              </p:cNvSpPr>
              <p:nvPr/>
            </p:nvSpPr>
            <p:spPr bwMode="ltGray">
              <a:xfrm rot="-5400000">
                <a:off x="4047" y="1646"/>
                <a:ext cx="624" cy="420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09 h 317"/>
                  <a:gd name="T4" fmla="*/ 624 w 624"/>
                  <a:gd name="T5" fmla="*/ 1109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49" name="Freeform 18"/>
              <p:cNvSpPr>
                <a:spLocks/>
              </p:cNvSpPr>
              <p:nvPr/>
            </p:nvSpPr>
            <p:spPr bwMode="ltGray">
              <a:xfrm rot="-5400000">
                <a:off x="3689" y="1656"/>
                <a:ext cx="624" cy="423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1150 h 317"/>
                  <a:gd name="T4" fmla="*/ 624 w 624"/>
                  <a:gd name="T5" fmla="*/ 1150 h 317"/>
                  <a:gd name="T6" fmla="*/ 624 w 624"/>
                  <a:gd name="T7" fmla="*/ 0 h 317"/>
                  <a:gd name="T8" fmla="*/ 0 w 624"/>
                  <a:gd name="T9" fmla="*/ 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0" name="Freeform 19"/>
              <p:cNvSpPr>
                <a:spLocks/>
              </p:cNvSpPr>
              <p:nvPr/>
            </p:nvSpPr>
            <p:spPr bwMode="ltGray">
              <a:xfrm rot="-5400000">
                <a:off x="4536" y="1735"/>
                <a:ext cx="624" cy="255"/>
              </a:xfrm>
              <a:custGeom>
                <a:avLst/>
                <a:gdLst>
                  <a:gd name="T0" fmla="*/ 0 w 624"/>
                  <a:gd name="T1" fmla="*/ 8 h 370"/>
                  <a:gd name="T2" fmla="*/ 0 w 624"/>
                  <a:gd name="T3" fmla="*/ 50 h 370"/>
                  <a:gd name="T4" fmla="*/ 624 w 624"/>
                  <a:gd name="T5" fmla="*/ 50 h 370"/>
                  <a:gd name="T6" fmla="*/ 624 w 624"/>
                  <a:gd name="T7" fmla="*/ 8 h 370"/>
                  <a:gd name="T8" fmla="*/ 384 w 624"/>
                  <a:gd name="T9" fmla="*/ 1 h 370"/>
                  <a:gd name="T10" fmla="*/ 0 w 624"/>
                  <a:gd name="T11" fmla="*/ 8 h 37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1" name="Freeform 20"/>
              <p:cNvSpPr>
                <a:spLocks/>
              </p:cNvSpPr>
              <p:nvPr/>
            </p:nvSpPr>
            <p:spPr bwMode="ltGray">
              <a:xfrm>
                <a:off x="5469" y="1550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2" name="Freeform 21"/>
              <p:cNvSpPr>
                <a:spLocks/>
              </p:cNvSpPr>
              <p:nvPr/>
            </p:nvSpPr>
            <p:spPr bwMode="ltGray">
              <a:xfrm rot="-5400000">
                <a:off x="5063" y="1671"/>
                <a:ext cx="624" cy="360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1104 h 272"/>
                  <a:gd name="T4" fmla="*/ 240 w 624"/>
                  <a:gd name="T5" fmla="*/ 975 h 272"/>
                  <a:gd name="T6" fmla="*/ 624 w 624"/>
                  <a:gd name="T7" fmla="*/ 1104 h 272"/>
                  <a:gd name="T8" fmla="*/ 624 w 624"/>
                  <a:gd name="T9" fmla="*/ 0 h 272"/>
                  <a:gd name="T10" fmla="*/ 0 w 624"/>
                  <a:gd name="T11" fmla="*/ 0 h 27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53" name="Freeform 22"/>
              <p:cNvSpPr>
                <a:spLocks/>
              </p:cNvSpPr>
              <p:nvPr/>
            </p:nvSpPr>
            <p:spPr bwMode="ltGray">
              <a:xfrm rot="-5400000">
                <a:off x="4764" y="1697"/>
                <a:ext cx="632" cy="316"/>
              </a:xfrm>
              <a:custGeom>
                <a:avLst/>
                <a:gdLst>
                  <a:gd name="T0" fmla="*/ 8 w 632"/>
                  <a:gd name="T1" fmla="*/ 23 h 362"/>
                  <a:gd name="T2" fmla="*/ 8 w 632"/>
                  <a:gd name="T3" fmla="*/ 161 h 362"/>
                  <a:gd name="T4" fmla="*/ 248 w 632"/>
                  <a:gd name="T5" fmla="*/ 161 h 362"/>
                  <a:gd name="T6" fmla="*/ 632 w 632"/>
                  <a:gd name="T7" fmla="*/ 161 h 362"/>
                  <a:gd name="T8" fmla="*/ 632 w 632"/>
                  <a:gd name="T9" fmla="*/ 23 h 362"/>
                  <a:gd name="T10" fmla="*/ 104 w 632"/>
                  <a:gd name="T11" fmla="*/ 23 h 362"/>
                  <a:gd name="T12" fmla="*/ 8 w 632"/>
                  <a:gd name="T13" fmla="*/ 23 h 36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103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276 h 385"/>
                <a:gd name="T2" fmla="*/ 1365 w 5762"/>
                <a:gd name="T3" fmla="*/ 263 h 385"/>
                <a:gd name="T4" fmla="*/ 1365 w 5762"/>
                <a:gd name="T5" fmla="*/ 4 h 385"/>
                <a:gd name="T6" fmla="*/ 0 w 5762"/>
                <a:gd name="T7" fmla="*/ 0 h 385"/>
                <a:gd name="T8" fmla="*/ 0 w 5762"/>
                <a:gd name="T9" fmla="*/ 276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4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1364 w 5761"/>
                <a:gd name="T3" fmla="*/ 0 h 189"/>
                <a:gd name="T4" fmla="*/ 1364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129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92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NNP-ĐHNH TPHCM</a:t>
            </a:r>
          </a:p>
        </p:txBody>
      </p:sp>
      <p:sp>
        <p:nvSpPr>
          <p:cNvPr id="1129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Arial" panose="020B0604020202020204" pitchFamily="34" charset="0"/>
              </a:defRPr>
            </a:lvl1pPr>
          </a:lstStyle>
          <a:p>
            <a:fld id="{C3407193-DCE9-4AF3-B34E-B35F0DD02924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0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36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3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4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cthue.net/dich-vu-viet-luan-van" TargetMode="External"/><Relationship Id="rId7" Type="http://schemas.openxmlformats.org/officeDocument/2006/relationships/image" Target="../media/image41.png"/><Relationship Id="rId2" Type="http://schemas.openxmlformats.org/officeDocument/2006/relationships/hyperlink" Target="https://www.hocthue.net/dich-vu-giai-bai-ta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octhue.net/ve-chung-toi" TargetMode="External"/><Relationship Id="rId5" Type="http://schemas.openxmlformats.org/officeDocument/2006/relationships/hyperlink" Target="https://www.hocthue.net/dich-vu-hocthue" TargetMode="External"/><Relationship Id="rId4" Type="http://schemas.openxmlformats.org/officeDocument/2006/relationships/hyperlink" Target="https://www.hocthue.net/dich-vu-viet-tieu-luan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7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Relationship Id="rId14" Type="http://schemas.openxmlformats.org/officeDocument/2006/relationships/oleObject" Target="../embeddings/oleObject5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C1DB7F-A263-477A-8AA0-590E1274C860}" type="slidenum">
              <a:rPr lang="en-US" altLang="vi-VN" sz="1400">
                <a:latin typeface="Arial" panose="020B0604020202020204" pitchFamily="34" charset="0"/>
              </a:rPr>
              <a:pPr/>
              <a:t>1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3315" name="Rectangle 5"/>
          <p:cNvSpPr txBox="1">
            <a:spLocks noChangeArrowheads="1"/>
          </p:cNvSpPr>
          <p:nvPr/>
        </p:nvSpPr>
        <p:spPr bwMode="auto">
          <a:xfrm>
            <a:off x="1155700" y="2057400"/>
            <a:ext cx="7848600" cy="3886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</a:pPr>
            <a:r>
              <a:rPr kumimoji="1" lang="en-US" altLang="vi-VN" sz="4000">
                <a:latin typeface="VNI-Times" pitchFamily="2" charset="0"/>
              </a:rPr>
              <a:t> Caùc ñaëc tröng ño löôøng khuynh höôùng taäp trung.</a:t>
            </a:r>
          </a:p>
          <a:p>
            <a:pPr algn="l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</a:pPr>
            <a:r>
              <a:rPr kumimoji="1" lang="en-US" altLang="vi-VN" sz="4000">
                <a:latin typeface="VNI-Times" pitchFamily="2" charset="0"/>
              </a:rPr>
              <a:t> Khaûo saùt ñoä phaân taùn</a:t>
            </a:r>
          </a:p>
          <a:p>
            <a:pPr algn="l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</a:pPr>
            <a:r>
              <a:rPr kumimoji="1" lang="en-US" altLang="vi-VN" sz="4000">
                <a:latin typeface="VNI-Times" pitchFamily="2" charset="0"/>
              </a:rPr>
              <a:t>Khaûo saùt hình daïng phaân phoái cuûa toång theå</a:t>
            </a:r>
            <a:endParaRPr kumimoji="1" lang="en-US" altLang="vi-VN" sz="3200">
              <a:latin typeface="Arial" panose="020B0604020202020204" pitchFamily="34" charset="0"/>
            </a:endParaRPr>
          </a:p>
        </p:txBody>
      </p:sp>
      <p:sp>
        <p:nvSpPr>
          <p:cNvPr id="13316" name="Title 5"/>
          <p:cNvSpPr txBox="1">
            <a:spLocks/>
          </p:cNvSpPr>
          <p:nvPr/>
        </p:nvSpPr>
        <p:spPr bwMode="auto">
          <a:xfrm>
            <a:off x="1066800" y="685800"/>
            <a:ext cx="77390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kumimoji="1" lang="en-US" altLang="vi-VN" sz="4400">
                <a:latin typeface="VNI-Times" pitchFamily="2" charset="0"/>
              </a:rPr>
              <a:t>Chöông 3 Toùm Taét Döõ lieäu</a:t>
            </a:r>
            <a:endParaRPr kumimoji="1" lang="en-US" altLang="vi-VN" sz="4400"/>
          </a:p>
        </p:txBody>
      </p:sp>
      <p:sp>
        <p:nvSpPr>
          <p:cNvPr id="13317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609600"/>
            <a:ext cx="7772400" cy="62484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Trung bình troïng soá</a:t>
            </a:r>
            <a:r>
              <a:rPr lang="en-US" altLang="vi-VN" smtClean="0"/>
              <a:t> (Weighted Mean)</a:t>
            </a:r>
          </a:p>
          <a:p>
            <a:endParaRPr lang="en-US" altLang="vi-VN" smtClean="0"/>
          </a:p>
        </p:txBody>
      </p:sp>
      <p:graphicFrame>
        <p:nvGraphicFramePr>
          <p:cNvPr id="22531" name="Object 4"/>
          <p:cNvGraphicFramePr>
            <a:graphicFrameLocks noChangeAspect="1"/>
          </p:cNvGraphicFramePr>
          <p:nvPr/>
        </p:nvGraphicFramePr>
        <p:xfrm>
          <a:off x="639763" y="1752600"/>
          <a:ext cx="7818437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3" imgW="1511300" imgH="495300" progId="Equation.DSMT4">
                  <p:embed/>
                </p:oleObj>
              </mc:Choice>
              <mc:Fallback>
                <p:oleObj name="Equation" r:id="rId3" imgW="1511300" imgH="495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1752600"/>
                        <a:ext cx="7818437" cy="2552700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3"/>
          <p:cNvGraphicFramePr>
            <a:graphicFrameLocks noChangeAspect="1"/>
          </p:cNvGraphicFramePr>
          <p:nvPr/>
        </p:nvGraphicFramePr>
        <p:xfrm>
          <a:off x="2209800" y="4724400"/>
          <a:ext cx="3657600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5" imgW="495085" imgH="393529" progId="Equation.DSMT4">
                  <p:embed/>
                </p:oleObj>
              </mc:Choice>
              <mc:Fallback>
                <p:oleObj name="Equation" r:id="rId5" imgW="495085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724400"/>
                        <a:ext cx="3657600" cy="163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FE4A59-41F2-4184-941F-087B3FF9B7F5}" type="slidenum">
              <a:rPr lang="en-US" altLang="vi-VN" sz="1400">
                <a:latin typeface="Arial" panose="020B0604020202020204" pitchFamily="34" charset="0"/>
              </a:rPr>
              <a:pPr/>
              <a:t>10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253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4"/>
          <p:cNvSpPr>
            <a:spLocks noChangeArrowheads="1"/>
          </p:cNvSpPr>
          <p:nvPr/>
        </p:nvSpPr>
        <p:spPr bwMode="auto">
          <a:xfrm rot="-5400000">
            <a:off x="6362700" y="4838700"/>
            <a:ext cx="609600" cy="228600"/>
          </a:xfrm>
          <a:prstGeom prst="rightArrow">
            <a:avLst>
              <a:gd name="adj1" fmla="val 50000"/>
              <a:gd name="adj2" fmla="val 6716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789488" y="4332288"/>
            <a:ext cx="42894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0   1   2   3   4   5   6   7   8   9   10   12   14      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960438" y="4191000"/>
            <a:ext cx="314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</a:endParaRPr>
          </a:p>
        </p:txBody>
      </p:sp>
      <p:sp>
        <p:nvSpPr>
          <p:cNvPr id="23557" name="Oval 7"/>
          <p:cNvSpPr>
            <a:spLocks noChangeArrowheads="1"/>
          </p:cNvSpPr>
          <p:nvPr/>
        </p:nvSpPr>
        <p:spPr bwMode="auto">
          <a:xfrm>
            <a:off x="1189038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58" name="Oval 8"/>
          <p:cNvSpPr>
            <a:spLocks noChangeArrowheads="1"/>
          </p:cNvSpPr>
          <p:nvPr/>
        </p:nvSpPr>
        <p:spPr bwMode="auto">
          <a:xfrm>
            <a:off x="17526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23622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28956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>
            <a:off x="35052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2" name="Oval 12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>
            <a:off x="56388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4" name="Oval 14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5" name="Oval 15"/>
          <p:cNvSpPr>
            <a:spLocks noChangeArrowheads="1"/>
          </p:cNvSpPr>
          <p:nvPr/>
        </p:nvSpPr>
        <p:spPr bwMode="auto">
          <a:xfrm>
            <a:off x="67818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6" name="Oval 16"/>
          <p:cNvSpPr>
            <a:spLocks noChangeArrowheads="1"/>
          </p:cNvSpPr>
          <p:nvPr/>
        </p:nvSpPr>
        <p:spPr bwMode="auto">
          <a:xfrm>
            <a:off x="8534400" y="41910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7" name="AutoShape 17"/>
          <p:cNvSpPr>
            <a:spLocks noChangeArrowheads="1"/>
          </p:cNvSpPr>
          <p:nvPr/>
        </p:nvSpPr>
        <p:spPr bwMode="auto">
          <a:xfrm rot="-5400000">
            <a:off x="2095500" y="4838700"/>
            <a:ext cx="609600" cy="228600"/>
          </a:xfrm>
          <a:prstGeom prst="rightArrow">
            <a:avLst>
              <a:gd name="adj1" fmla="val 50000"/>
              <a:gd name="adj2" fmla="val 6716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3568" name="Rectangle 18"/>
          <p:cNvSpPr>
            <a:spLocks noChangeArrowheads="1"/>
          </p:cNvSpPr>
          <p:nvPr/>
        </p:nvSpPr>
        <p:spPr bwMode="auto">
          <a:xfrm>
            <a:off x="2655888" y="4941888"/>
            <a:ext cx="1698625" cy="819150"/>
          </a:xfrm>
          <a:prstGeom prst="rect">
            <a:avLst/>
          </a:prstGeom>
          <a:solidFill>
            <a:srgbClr val="F4C7C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/>
              <a:t>Trung bình = 5</a:t>
            </a:r>
          </a:p>
        </p:txBody>
      </p:sp>
      <p:sp>
        <p:nvSpPr>
          <p:cNvPr id="23569" name="Rectangle 19"/>
          <p:cNvSpPr>
            <a:spLocks noChangeArrowheads="1"/>
          </p:cNvSpPr>
          <p:nvPr/>
        </p:nvSpPr>
        <p:spPr bwMode="auto">
          <a:xfrm>
            <a:off x="6923088" y="4941888"/>
            <a:ext cx="1546225" cy="819150"/>
          </a:xfrm>
          <a:prstGeom prst="rect">
            <a:avLst/>
          </a:prstGeom>
          <a:solidFill>
            <a:srgbClr val="F4C7C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/>
              <a:t>Trung bình = 6</a:t>
            </a:r>
          </a:p>
        </p:txBody>
      </p:sp>
      <p:sp>
        <p:nvSpPr>
          <p:cNvPr id="23570" name="Line 20"/>
          <p:cNvSpPr>
            <a:spLocks noChangeShapeType="1"/>
          </p:cNvSpPr>
          <p:nvPr/>
        </p:nvSpPr>
        <p:spPr bwMode="auto">
          <a:xfrm>
            <a:off x="1054100" y="4419600"/>
            <a:ext cx="3354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571" name="Line 21"/>
          <p:cNvSpPr>
            <a:spLocks noChangeShapeType="1"/>
          </p:cNvSpPr>
          <p:nvPr/>
        </p:nvSpPr>
        <p:spPr bwMode="auto">
          <a:xfrm>
            <a:off x="4970463" y="4419600"/>
            <a:ext cx="38369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572" name="Rectangle 22"/>
          <p:cNvSpPr>
            <a:spLocks noChangeArrowheads="1"/>
          </p:cNvSpPr>
          <p:nvPr/>
        </p:nvSpPr>
        <p:spPr bwMode="auto">
          <a:xfrm>
            <a:off x="873125" y="4332288"/>
            <a:ext cx="39846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0   1   2   3   4   5   6   7   8   9   10</a:t>
            </a:r>
          </a:p>
        </p:txBody>
      </p:sp>
      <p:sp>
        <p:nvSpPr>
          <p:cNvPr id="23573" name="Text Box 23"/>
          <p:cNvSpPr txBox="1">
            <a:spLocks noChangeArrowheads="1"/>
          </p:cNvSpPr>
          <p:nvPr/>
        </p:nvSpPr>
        <p:spPr bwMode="auto">
          <a:xfrm>
            <a:off x="1189038" y="2209800"/>
            <a:ext cx="7848600" cy="11906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3600">
                <a:latin typeface="VNI-Times" pitchFamily="2" charset="0"/>
              </a:rPr>
              <a:t>Trung bình soá hoïc chòu aûnh höôûng bôûi caùc giaù trò ñoät bieán (outliers)</a:t>
            </a:r>
            <a:endParaRPr lang="en-US" altLang="vi-VN" sz="4000">
              <a:latin typeface="VNI-Times" pitchFamily="2" charset="0"/>
            </a:endParaRPr>
          </a:p>
        </p:txBody>
      </p:sp>
      <p:sp>
        <p:nvSpPr>
          <p:cNvPr id="23574" name="Text Box 24"/>
          <p:cNvSpPr txBox="1">
            <a:spLocks noChangeArrowheads="1"/>
          </p:cNvSpPr>
          <p:nvPr/>
        </p:nvSpPr>
        <p:spPr bwMode="auto">
          <a:xfrm>
            <a:off x="7132638" y="838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i="1">
                <a:latin typeface="VNI-Times" pitchFamily="2" charset="0"/>
              </a:rPr>
              <a:t>(tieáp theo)</a:t>
            </a:r>
            <a:endParaRPr lang="en-US" altLang="vi-VN"/>
          </a:p>
        </p:txBody>
      </p:sp>
      <p:sp>
        <p:nvSpPr>
          <p:cNvPr id="23575" name="Rectangle 2"/>
          <p:cNvSpPr txBox="1">
            <a:spLocks noChangeArrowheads="1"/>
          </p:cNvSpPr>
          <p:nvPr/>
        </p:nvSpPr>
        <p:spPr bwMode="auto">
          <a:xfrm>
            <a:off x="1143000" y="457200"/>
            <a:ext cx="7916863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3600">
                <a:latin typeface="VNI-Times" pitchFamily="2" charset="0"/>
              </a:rPr>
              <a:t>Trung bình soá hoïc</a:t>
            </a:r>
            <a:endParaRPr kumimoji="1" lang="en-US" altLang="vi-VN" sz="4400"/>
          </a:p>
        </p:txBody>
      </p:sp>
      <p:cxnSp>
        <p:nvCxnSpPr>
          <p:cNvPr id="23576" name="Straight Connector 29"/>
          <p:cNvCxnSpPr>
            <a:cxnSpLocks noChangeShapeType="1"/>
          </p:cNvCxnSpPr>
          <p:nvPr/>
        </p:nvCxnSpPr>
        <p:spPr bwMode="auto">
          <a:xfrm>
            <a:off x="1303338" y="1752600"/>
            <a:ext cx="7764462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7" name="Slide Number Placeholder 27"/>
          <p:cNvSpPr>
            <a:spLocks noGrp="1"/>
          </p:cNvSpPr>
          <p:nvPr>
            <p:ph type="sldNum" sz="quarter" idx="12"/>
          </p:nvPr>
        </p:nvSpPr>
        <p:spPr>
          <a:xfrm>
            <a:off x="6964363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D93E667-0C65-4DB9-971D-68F0C1875CB3}" type="slidenum">
              <a:rPr lang="en-US" altLang="vi-VN" sz="1400">
                <a:latin typeface="Arial" panose="020B0604020202020204" pitchFamily="34" charset="0"/>
              </a:rPr>
              <a:pPr/>
              <a:t>11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357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7391400" cy="526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2133600" y="586740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/>
              <a:t>(Báo Thanh niên, Thứ sáu, 25/11/2011)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1028"/>
          <p:cNvGraphicFramePr>
            <a:graphicFrameLocks noChangeAspect="1"/>
          </p:cNvGraphicFramePr>
          <p:nvPr/>
        </p:nvGraphicFramePr>
        <p:xfrm>
          <a:off x="4724400" y="4419600"/>
          <a:ext cx="365760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3" imgW="952087" imgH="520474" progId="Equation.DSMT4">
                  <p:embed/>
                </p:oleObj>
              </mc:Choice>
              <mc:Fallback>
                <p:oleObj name="Equation" r:id="rId3" imgW="952087" imgH="520474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19600"/>
                        <a:ext cx="3657600" cy="1417638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1031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6735763" cy="914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Soá trung vò (Median)</a:t>
            </a:r>
            <a:endParaRPr lang="en-US" altLang="vi-VN" smtClean="0">
              <a:solidFill>
                <a:schemeClr val="tx1"/>
              </a:solidFill>
            </a:endParaRPr>
          </a:p>
        </p:txBody>
      </p:sp>
      <p:sp>
        <p:nvSpPr>
          <p:cNvPr id="25604" name="Rectangle 1032"/>
          <p:cNvSpPr>
            <a:spLocks noGrp="1" noChangeArrowheads="1"/>
          </p:cNvSpPr>
          <p:nvPr>
            <p:ph type="body" idx="1"/>
          </p:nvPr>
        </p:nvSpPr>
        <p:spPr>
          <a:xfrm>
            <a:off x="1524000" y="1752600"/>
            <a:ext cx="7421563" cy="4648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Ñònh nghóa</a:t>
            </a:r>
            <a:endParaRPr lang="en-US" altLang="vi-VN" smtClean="0"/>
          </a:p>
          <a:p>
            <a:pPr>
              <a:buFont typeface="Monotype Sorts" pitchFamily="2" charset="2"/>
              <a:buNone/>
            </a:pPr>
            <a:r>
              <a:rPr lang="en-US" altLang="vi-VN" smtClean="0"/>
              <a:t>1. </a:t>
            </a:r>
            <a:r>
              <a:rPr lang="en-US" altLang="vi-VN" smtClean="0">
                <a:latin typeface="VNI-Times" pitchFamily="2" charset="0"/>
              </a:rPr>
              <a:t>Döõ lieäu maãu</a:t>
            </a:r>
            <a:endParaRPr lang="en-US" altLang="vi-VN" smtClean="0"/>
          </a:p>
          <a:p>
            <a:r>
              <a:rPr lang="en-US" altLang="vi-VN" smtClean="0">
                <a:latin typeface="VNI-Times" pitchFamily="2" charset="0"/>
              </a:rPr>
              <a:t>n leû. </a:t>
            </a: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r>
              <a:rPr lang="en-US" altLang="vi-VN" smtClean="0">
                <a:latin typeface="VNI-Times" pitchFamily="2" charset="0"/>
              </a:rPr>
              <a:t> n chaün. </a:t>
            </a:r>
          </a:p>
          <a:p>
            <a:endParaRPr lang="en-US" altLang="vi-VN" smtClean="0"/>
          </a:p>
        </p:txBody>
      </p:sp>
      <p:sp>
        <p:nvSpPr>
          <p:cNvPr id="25605" name="Text Box 1034"/>
          <p:cNvSpPr txBox="1">
            <a:spLocks noChangeArrowheads="1"/>
          </p:cNvSpPr>
          <p:nvPr/>
        </p:nvSpPr>
        <p:spPr bwMode="auto">
          <a:xfrm>
            <a:off x="4724400" y="2819400"/>
            <a:ext cx="3733800" cy="57943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/>
              <a:t>M</a:t>
            </a:r>
            <a:r>
              <a:rPr lang="en-US" altLang="vi-VN" sz="3200" baseline="-25000"/>
              <a:t>e</a:t>
            </a:r>
            <a:r>
              <a:rPr lang="en-US" altLang="vi-VN" sz="3200"/>
              <a:t>= x</a:t>
            </a:r>
            <a:r>
              <a:rPr lang="en-US" altLang="vi-VN" sz="3200" baseline="-25000"/>
              <a:t>(n+1)/2</a:t>
            </a:r>
            <a:endParaRPr lang="en-US" altLang="vi-VN" sz="3200"/>
          </a:p>
        </p:txBody>
      </p:sp>
      <p:cxnSp>
        <p:nvCxnSpPr>
          <p:cNvPr id="25606" name="Straight Connector 8"/>
          <p:cNvCxnSpPr>
            <a:cxnSpLocks noChangeShapeType="1"/>
          </p:cNvCxnSpPr>
          <p:nvPr/>
        </p:nvCxnSpPr>
        <p:spPr bwMode="auto">
          <a:xfrm>
            <a:off x="1219200" y="1676400"/>
            <a:ext cx="77724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AA4703-6C58-488A-8C96-32B48C75DA5B}" type="slidenum">
              <a:rPr lang="en-US" altLang="vi-VN" sz="1400">
                <a:latin typeface="Arial" panose="020B0604020202020204" pitchFamily="34" charset="0"/>
              </a:rPr>
              <a:pPr/>
              <a:t>13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560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1905000"/>
            <a:ext cx="8640762" cy="41910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Döõ lieäu phaân nhoùm (Grouped Data)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/>
            </a:r>
            <a:br>
              <a:rPr lang="en-US" altLang="vi-VN" smtClean="0">
                <a:latin typeface="VNI-Times" pitchFamily="2" charset="0"/>
              </a:rPr>
            </a:br>
            <a:r>
              <a:rPr lang="en-US" altLang="vi-VN" smtClean="0">
                <a:latin typeface="VNI-Times" pitchFamily="2" charset="0"/>
              </a:rPr>
              <a:t>trong ñoù nhoùm Me laø nhoùm ñaàu tieân coù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/>
          </a:p>
        </p:txBody>
      </p:sp>
      <p:graphicFrame>
        <p:nvGraphicFramePr>
          <p:cNvPr id="26627" name="Object 4"/>
          <p:cNvGraphicFramePr>
            <a:graphicFrameLocks noChangeAspect="1"/>
          </p:cNvGraphicFramePr>
          <p:nvPr/>
        </p:nvGraphicFramePr>
        <p:xfrm>
          <a:off x="1295400" y="2540000"/>
          <a:ext cx="6880225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40000"/>
                        <a:ext cx="6880225" cy="26416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1031"/>
          <p:cNvSpPr>
            <a:spLocks noGrp="1" noChangeArrowheads="1"/>
          </p:cNvSpPr>
          <p:nvPr>
            <p:ph type="title"/>
          </p:nvPr>
        </p:nvSpPr>
        <p:spPr>
          <a:xfrm>
            <a:off x="1417638" y="457200"/>
            <a:ext cx="6888162" cy="914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Soá trung vò (Median)</a:t>
            </a:r>
            <a:endParaRPr lang="en-US" altLang="vi-VN" smtClean="0">
              <a:solidFill>
                <a:schemeClr val="tx1"/>
              </a:solidFill>
            </a:endParaRPr>
          </a:p>
        </p:txBody>
      </p:sp>
      <p:cxnSp>
        <p:nvCxnSpPr>
          <p:cNvPr id="26629" name="Straight Connector 6"/>
          <p:cNvCxnSpPr>
            <a:cxnSpLocks noChangeShapeType="1"/>
          </p:cNvCxnSpPr>
          <p:nvPr/>
        </p:nvCxnSpPr>
        <p:spPr bwMode="auto">
          <a:xfrm>
            <a:off x="1371600" y="1676400"/>
            <a:ext cx="6858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264B4E-87C6-4BB9-9B7F-C5C72C634D27}" type="slidenum">
              <a:rPr lang="en-US" altLang="vi-VN" sz="1400">
                <a:latin typeface="Arial" panose="020B0604020202020204" pitchFamily="34" charset="0"/>
              </a:rPr>
              <a:pPr/>
              <a:t>14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graphicFrame>
        <p:nvGraphicFramePr>
          <p:cNvPr id="26631" name="Object 6"/>
          <p:cNvGraphicFramePr>
            <a:graphicFrameLocks noChangeAspect="1"/>
          </p:cNvGraphicFramePr>
          <p:nvPr/>
        </p:nvGraphicFramePr>
        <p:xfrm>
          <a:off x="4191000" y="5892800"/>
          <a:ext cx="16240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5" imgW="787058" imgH="393529" progId="Equation.DSMT4">
                  <p:embed/>
                </p:oleObj>
              </mc:Choice>
              <mc:Fallback>
                <p:oleObj name="Equation" r:id="rId5" imgW="787058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892800"/>
                        <a:ext cx="1624013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2400" y="62484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638" y="457200"/>
            <a:ext cx="7269162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Ñaëc ñieåm cuûa soá trung vò</a:t>
            </a:r>
            <a:r>
              <a:rPr lang="en-US" altLang="vi-VN" baseline="-250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baseline="-250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z="4000" smtClean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27651" name="AutoShape 4"/>
          <p:cNvSpPr>
            <a:spLocks noChangeArrowheads="1"/>
          </p:cNvSpPr>
          <p:nvPr/>
        </p:nvSpPr>
        <p:spPr bwMode="auto">
          <a:xfrm rot="-5400000">
            <a:off x="6257925" y="3352800"/>
            <a:ext cx="533400" cy="304800"/>
          </a:xfrm>
          <a:prstGeom prst="rightArrow">
            <a:avLst>
              <a:gd name="adj1" fmla="val 50000"/>
              <a:gd name="adj2" fmla="val 44074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984250" y="2965450"/>
            <a:ext cx="39846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0   1   2   3   4   5   6   7   8   9   10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4946650" y="2965450"/>
            <a:ext cx="4289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0   1   2   3   4   5   6   7   8   9   10   12   14      </a:t>
            </a:r>
          </a:p>
        </p:txBody>
      </p:sp>
      <p:sp>
        <p:nvSpPr>
          <p:cNvPr id="27654" name="Oval 7"/>
          <p:cNvSpPr>
            <a:spLocks noChangeArrowheads="1"/>
          </p:cNvSpPr>
          <p:nvPr/>
        </p:nvSpPr>
        <p:spPr bwMode="auto">
          <a:xfrm>
            <a:off x="12954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19050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6" name="Oval 9"/>
          <p:cNvSpPr>
            <a:spLocks noChangeArrowheads="1"/>
          </p:cNvSpPr>
          <p:nvPr/>
        </p:nvSpPr>
        <p:spPr bwMode="auto">
          <a:xfrm>
            <a:off x="24384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7" name="Oval 10"/>
          <p:cNvSpPr>
            <a:spLocks noChangeArrowheads="1"/>
          </p:cNvSpPr>
          <p:nvPr/>
        </p:nvSpPr>
        <p:spPr bwMode="auto">
          <a:xfrm>
            <a:off x="30480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8" name="Oval 11"/>
          <p:cNvSpPr>
            <a:spLocks noChangeArrowheads="1"/>
          </p:cNvSpPr>
          <p:nvPr/>
        </p:nvSpPr>
        <p:spPr bwMode="auto">
          <a:xfrm>
            <a:off x="35814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59" name="Oval 12"/>
          <p:cNvSpPr>
            <a:spLocks noChangeArrowheads="1"/>
          </p:cNvSpPr>
          <p:nvPr/>
        </p:nvSpPr>
        <p:spPr bwMode="auto">
          <a:xfrm>
            <a:off x="52578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0" name="Oval 13"/>
          <p:cNvSpPr>
            <a:spLocks noChangeArrowheads="1"/>
          </p:cNvSpPr>
          <p:nvPr/>
        </p:nvSpPr>
        <p:spPr bwMode="auto">
          <a:xfrm>
            <a:off x="57912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1" name="Oval 14"/>
          <p:cNvSpPr>
            <a:spLocks noChangeArrowheads="1"/>
          </p:cNvSpPr>
          <p:nvPr/>
        </p:nvSpPr>
        <p:spPr bwMode="auto">
          <a:xfrm>
            <a:off x="64008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2" name="Oval 15"/>
          <p:cNvSpPr>
            <a:spLocks noChangeArrowheads="1"/>
          </p:cNvSpPr>
          <p:nvPr/>
        </p:nvSpPr>
        <p:spPr bwMode="auto">
          <a:xfrm>
            <a:off x="69342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3" name="Oval 16"/>
          <p:cNvSpPr>
            <a:spLocks noChangeArrowheads="1"/>
          </p:cNvSpPr>
          <p:nvPr/>
        </p:nvSpPr>
        <p:spPr bwMode="auto">
          <a:xfrm>
            <a:off x="8686800" y="2819400"/>
            <a:ext cx="228600" cy="228600"/>
          </a:xfrm>
          <a:prstGeom prst="ellipse">
            <a:avLst/>
          </a:prstGeom>
          <a:solidFill>
            <a:srgbClr val="000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4" name="AutoShape 17"/>
          <p:cNvSpPr>
            <a:spLocks noChangeArrowheads="1"/>
          </p:cNvSpPr>
          <p:nvPr/>
        </p:nvSpPr>
        <p:spPr bwMode="auto">
          <a:xfrm rot="-5400000">
            <a:off x="2324100" y="3314700"/>
            <a:ext cx="533400" cy="304800"/>
          </a:xfrm>
          <a:prstGeom prst="rightArrow">
            <a:avLst>
              <a:gd name="adj1" fmla="val 50000"/>
              <a:gd name="adj2" fmla="val 44074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7665" name="Rectangle 18"/>
          <p:cNvSpPr>
            <a:spLocks noChangeArrowheads="1"/>
          </p:cNvSpPr>
          <p:nvPr/>
        </p:nvSpPr>
        <p:spPr bwMode="auto">
          <a:xfrm>
            <a:off x="2884488" y="3505200"/>
            <a:ext cx="1698625" cy="4587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/>
              <a:t>        = 5</a:t>
            </a:r>
          </a:p>
        </p:txBody>
      </p:sp>
      <p:sp>
        <p:nvSpPr>
          <p:cNvPr id="27666" name="Rectangle 19"/>
          <p:cNvSpPr>
            <a:spLocks noChangeArrowheads="1"/>
          </p:cNvSpPr>
          <p:nvPr/>
        </p:nvSpPr>
        <p:spPr bwMode="auto">
          <a:xfrm>
            <a:off x="6923088" y="3508375"/>
            <a:ext cx="1851025" cy="4587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/>
              <a:t>      = 5</a:t>
            </a:r>
          </a:p>
        </p:txBody>
      </p:sp>
      <p:sp>
        <p:nvSpPr>
          <p:cNvPr id="27667" name="Line 20"/>
          <p:cNvSpPr>
            <a:spLocks noChangeShapeType="1"/>
          </p:cNvSpPr>
          <p:nvPr/>
        </p:nvSpPr>
        <p:spPr bwMode="auto">
          <a:xfrm>
            <a:off x="914400" y="3048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7668" name="Line 21"/>
          <p:cNvSpPr>
            <a:spLocks noChangeShapeType="1"/>
          </p:cNvSpPr>
          <p:nvPr/>
        </p:nvSpPr>
        <p:spPr bwMode="auto">
          <a:xfrm>
            <a:off x="4953000" y="3048000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7669" name="Text Box 22"/>
          <p:cNvSpPr txBox="1">
            <a:spLocks noChangeArrowheads="1"/>
          </p:cNvSpPr>
          <p:nvPr/>
        </p:nvSpPr>
        <p:spPr bwMode="auto">
          <a:xfrm>
            <a:off x="1066800" y="4419600"/>
            <a:ext cx="7848600" cy="11906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3600">
                <a:latin typeface="VNI-Times" pitchFamily="2" charset="0"/>
              </a:rPr>
              <a:t>Soá trung vò khoâng chòu aûnh höôûng bôûi caùc giaù trò ñoät bieán (outliers).</a:t>
            </a:r>
          </a:p>
        </p:txBody>
      </p:sp>
      <p:sp>
        <p:nvSpPr>
          <p:cNvPr id="27670" name="Slide Number Placeholder 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3A5B42-0323-4AB5-A7C2-9E099D75BDCD}" type="slidenum">
              <a:rPr lang="en-US" altLang="vi-VN" sz="1400">
                <a:latin typeface="Arial" panose="020B0604020202020204" pitchFamily="34" charset="0"/>
              </a:rPr>
              <a:pPr/>
              <a:t>15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graphicFrame>
        <p:nvGraphicFramePr>
          <p:cNvPr id="27671" name="Object 22"/>
          <p:cNvGraphicFramePr>
            <a:graphicFrameLocks noChangeAspect="1"/>
          </p:cNvGraphicFramePr>
          <p:nvPr/>
        </p:nvGraphicFramePr>
        <p:xfrm>
          <a:off x="3124200" y="3505200"/>
          <a:ext cx="44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8" name="Equation" r:id="rId3" imgW="228600" imgH="228600" progId="Equation.DSMT4">
                  <p:embed/>
                </p:oleObj>
              </mc:Choice>
              <mc:Fallback>
                <p:oleObj name="Equation" r:id="rId3" imgW="2286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05200"/>
                        <a:ext cx="44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2" name="Object 23"/>
          <p:cNvGraphicFramePr>
            <a:graphicFrameLocks noChangeAspect="1"/>
          </p:cNvGraphicFramePr>
          <p:nvPr/>
        </p:nvGraphicFramePr>
        <p:xfrm>
          <a:off x="7010400" y="3505200"/>
          <a:ext cx="44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Equation" r:id="rId5" imgW="228600" imgH="228600" progId="Equation.DSMT4">
                  <p:embed/>
                </p:oleObj>
              </mc:Choice>
              <mc:Fallback>
                <p:oleObj name="Equation" r:id="rId5" imgW="2286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05200"/>
                        <a:ext cx="44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3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1135063" y="228600"/>
            <a:ext cx="7612062" cy="8382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>Soá yeáu vò (Mode</a:t>
            </a:r>
            <a:r>
              <a:rPr lang="en-US" altLang="vi-VN" sz="4000" smtClean="0">
                <a:solidFill>
                  <a:schemeClr val="tx1"/>
                </a:solidFill>
              </a:rPr>
              <a:t>)</a:t>
            </a:r>
            <a:r>
              <a:rPr lang="en-US" altLang="vi-VN" smtClean="0">
                <a:solidFill>
                  <a:schemeClr val="tx1"/>
                </a:solidFill>
              </a:rPr>
              <a:t/>
            </a:r>
            <a:br>
              <a:rPr lang="en-US" altLang="vi-VN" smtClean="0">
                <a:solidFill>
                  <a:schemeClr val="tx1"/>
                </a:solidFill>
              </a:rPr>
            </a:br>
            <a:endParaRPr lang="en-US" altLang="vi-VN" smtClean="0">
              <a:solidFill>
                <a:schemeClr val="tx1"/>
              </a:solidFill>
            </a:endParaRP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1263" y="1371600"/>
            <a:ext cx="7543800" cy="47244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Ño löôøng khuynh höôùng taäp trung</a:t>
            </a:r>
          </a:p>
          <a:p>
            <a:r>
              <a:rPr lang="en-US" altLang="vi-VN" smtClean="0">
                <a:latin typeface="VNI-Times" pitchFamily="2" charset="0"/>
              </a:rPr>
              <a:t>Mode laø giaù trò coù taàn soá lôùn nhaát</a:t>
            </a:r>
          </a:p>
          <a:p>
            <a:r>
              <a:rPr lang="en-US" altLang="vi-VN" smtClean="0">
                <a:latin typeface="VNI-Times" pitchFamily="2" charset="0"/>
              </a:rPr>
              <a:t>Mode khoâng chòu aûnh höôûng bôûi caùc giaù trò ñoät bieán</a:t>
            </a:r>
          </a:p>
          <a:p>
            <a:r>
              <a:rPr lang="en-US" altLang="vi-VN" smtClean="0">
                <a:latin typeface="VNI-Times" pitchFamily="2" charset="0"/>
              </a:rPr>
              <a:t>Moät daõy soá coù theå coù nhieàu Mode</a:t>
            </a:r>
          </a:p>
          <a:p>
            <a:r>
              <a:rPr lang="en-US" altLang="vi-VN" smtClean="0">
                <a:latin typeface="VNI-Times" pitchFamily="2" charset="0"/>
              </a:rPr>
              <a:t>Moät daõy soá coù theå khoâng coù Mode</a:t>
            </a:r>
          </a:p>
          <a:p>
            <a:r>
              <a:rPr lang="en-US" altLang="vi-VN" smtClean="0">
                <a:latin typeface="VNI-Times" pitchFamily="2" charset="0"/>
              </a:rPr>
              <a:t>Mode coù theå xaùc ñònh cho döõ lieäu ñònh tính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</p:txBody>
      </p:sp>
      <p:cxnSp>
        <p:nvCxnSpPr>
          <p:cNvPr id="28676" name="Straight Connector 6"/>
          <p:cNvCxnSpPr>
            <a:cxnSpLocks noChangeShapeType="1"/>
          </p:cNvCxnSpPr>
          <p:nvPr/>
        </p:nvCxnSpPr>
        <p:spPr bwMode="auto">
          <a:xfrm>
            <a:off x="1135063" y="1219200"/>
            <a:ext cx="7612062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02463" y="6248400"/>
            <a:ext cx="1684337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264CD3-BBAC-4BF5-8CA5-ED68FA185A18}" type="slidenum">
              <a:rPr lang="en-US" altLang="vi-VN" sz="1400">
                <a:latin typeface="Arial" panose="020B0604020202020204" pitchFamily="34" charset="0"/>
              </a:rPr>
              <a:pPr/>
              <a:t>16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867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973138" y="4960938"/>
            <a:ext cx="55086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0   1   2   3   4   5   6   7   8   9   10   11   12   13   14   </a:t>
            </a:r>
          </a:p>
        </p:txBody>
      </p:sp>
      <p:sp>
        <p:nvSpPr>
          <p:cNvPr id="29699" name="Oval 5"/>
          <p:cNvSpPr>
            <a:spLocks noChangeArrowheads="1"/>
          </p:cNvSpPr>
          <p:nvPr/>
        </p:nvSpPr>
        <p:spPr bwMode="auto">
          <a:xfrm>
            <a:off x="12842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0" name="Oval 6"/>
          <p:cNvSpPr>
            <a:spLocks noChangeArrowheads="1"/>
          </p:cNvSpPr>
          <p:nvPr/>
        </p:nvSpPr>
        <p:spPr bwMode="auto">
          <a:xfrm>
            <a:off x="18938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1" name="Oval 7"/>
          <p:cNvSpPr>
            <a:spLocks noChangeArrowheads="1"/>
          </p:cNvSpPr>
          <p:nvPr/>
        </p:nvSpPr>
        <p:spPr bwMode="auto">
          <a:xfrm>
            <a:off x="24272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2" name="Oval 8"/>
          <p:cNvSpPr>
            <a:spLocks noChangeArrowheads="1"/>
          </p:cNvSpPr>
          <p:nvPr/>
        </p:nvSpPr>
        <p:spPr bwMode="auto">
          <a:xfrm>
            <a:off x="30368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3" name="Oval 9"/>
          <p:cNvSpPr>
            <a:spLocks noChangeArrowheads="1"/>
          </p:cNvSpPr>
          <p:nvPr/>
        </p:nvSpPr>
        <p:spPr bwMode="auto">
          <a:xfrm>
            <a:off x="2427288" y="4510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4" name="Oval 10"/>
          <p:cNvSpPr>
            <a:spLocks noChangeArrowheads="1"/>
          </p:cNvSpPr>
          <p:nvPr/>
        </p:nvSpPr>
        <p:spPr bwMode="auto">
          <a:xfrm>
            <a:off x="35702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5" name="Oval 11"/>
          <p:cNvSpPr>
            <a:spLocks noChangeArrowheads="1"/>
          </p:cNvSpPr>
          <p:nvPr/>
        </p:nvSpPr>
        <p:spPr bwMode="auto">
          <a:xfrm>
            <a:off x="3570288" y="4510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6" name="Oval 12"/>
          <p:cNvSpPr>
            <a:spLocks noChangeArrowheads="1"/>
          </p:cNvSpPr>
          <p:nvPr/>
        </p:nvSpPr>
        <p:spPr bwMode="auto">
          <a:xfrm>
            <a:off x="3570288" y="4281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7" name="Rectangle 13"/>
          <p:cNvSpPr>
            <a:spLocks noChangeArrowheads="1"/>
          </p:cNvSpPr>
          <p:nvPr/>
        </p:nvSpPr>
        <p:spPr bwMode="auto">
          <a:xfrm>
            <a:off x="3352800" y="2743200"/>
            <a:ext cx="1698625" cy="13827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latin typeface="VNI-Times" pitchFamily="2" charset="0"/>
              </a:rPr>
              <a:t>Mode coù hai trò soá: 9 vaø 12</a:t>
            </a:r>
            <a:endParaRPr lang="en-US" altLang="vi-VN" sz="2800" b="1"/>
          </a:p>
        </p:txBody>
      </p:sp>
      <p:sp>
        <p:nvSpPr>
          <p:cNvPr id="29708" name="Oval 14"/>
          <p:cNvSpPr>
            <a:spLocks noChangeArrowheads="1"/>
          </p:cNvSpPr>
          <p:nvPr/>
        </p:nvSpPr>
        <p:spPr bwMode="auto">
          <a:xfrm>
            <a:off x="39512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09" name="AutoShape 15"/>
          <p:cNvSpPr>
            <a:spLocks noChangeArrowheads="1"/>
          </p:cNvSpPr>
          <p:nvPr/>
        </p:nvSpPr>
        <p:spPr bwMode="auto">
          <a:xfrm rot="-5400000">
            <a:off x="3355976" y="5395912"/>
            <a:ext cx="609600" cy="485775"/>
          </a:xfrm>
          <a:prstGeom prst="rightArrow">
            <a:avLst>
              <a:gd name="adj1" fmla="val 50000"/>
              <a:gd name="adj2" fmla="val 31605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0" name="Oval 16"/>
          <p:cNvSpPr>
            <a:spLocks noChangeArrowheads="1"/>
          </p:cNvSpPr>
          <p:nvPr/>
        </p:nvSpPr>
        <p:spPr bwMode="auto">
          <a:xfrm>
            <a:off x="47132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1" name="Oval 17"/>
          <p:cNvSpPr>
            <a:spLocks noChangeArrowheads="1"/>
          </p:cNvSpPr>
          <p:nvPr/>
        </p:nvSpPr>
        <p:spPr bwMode="auto">
          <a:xfrm>
            <a:off x="4713288" y="45100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2" name="Oval 18"/>
          <p:cNvSpPr>
            <a:spLocks noChangeArrowheads="1"/>
          </p:cNvSpPr>
          <p:nvPr/>
        </p:nvSpPr>
        <p:spPr bwMode="auto">
          <a:xfrm>
            <a:off x="51704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3" name="Oval 19"/>
          <p:cNvSpPr>
            <a:spLocks noChangeArrowheads="1"/>
          </p:cNvSpPr>
          <p:nvPr/>
        </p:nvSpPr>
        <p:spPr bwMode="auto">
          <a:xfrm>
            <a:off x="5551488" y="47386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4" name="Rectangle 20"/>
          <p:cNvSpPr>
            <a:spLocks noChangeArrowheads="1"/>
          </p:cNvSpPr>
          <p:nvPr/>
        </p:nvSpPr>
        <p:spPr bwMode="auto">
          <a:xfrm>
            <a:off x="6988175" y="4803775"/>
            <a:ext cx="25368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1800" b="1"/>
              <a:t>0   1   2   3   4   5   6</a:t>
            </a:r>
          </a:p>
        </p:txBody>
      </p:sp>
      <p:sp>
        <p:nvSpPr>
          <p:cNvPr id="29715" name="Oval 21"/>
          <p:cNvSpPr>
            <a:spLocks noChangeArrowheads="1"/>
          </p:cNvSpPr>
          <p:nvPr/>
        </p:nvSpPr>
        <p:spPr bwMode="auto">
          <a:xfrm>
            <a:off x="69992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6" name="Oval 22"/>
          <p:cNvSpPr>
            <a:spLocks noChangeArrowheads="1"/>
          </p:cNvSpPr>
          <p:nvPr/>
        </p:nvSpPr>
        <p:spPr bwMode="auto">
          <a:xfrm>
            <a:off x="73040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7" name="Oval 23"/>
          <p:cNvSpPr>
            <a:spLocks noChangeArrowheads="1"/>
          </p:cNvSpPr>
          <p:nvPr/>
        </p:nvSpPr>
        <p:spPr bwMode="auto">
          <a:xfrm>
            <a:off x="76088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8" name="Oval 24"/>
          <p:cNvSpPr>
            <a:spLocks noChangeArrowheads="1"/>
          </p:cNvSpPr>
          <p:nvPr/>
        </p:nvSpPr>
        <p:spPr bwMode="auto">
          <a:xfrm>
            <a:off x="78374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19" name="Oval 25"/>
          <p:cNvSpPr>
            <a:spLocks noChangeArrowheads="1"/>
          </p:cNvSpPr>
          <p:nvPr/>
        </p:nvSpPr>
        <p:spPr bwMode="auto">
          <a:xfrm>
            <a:off x="81422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20" name="Oval 26"/>
          <p:cNvSpPr>
            <a:spLocks noChangeArrowheads="1"/>
          </p:cNvSpPr>
          <p:nvPr/>
        </p:nvSpPr>
        <p:spPr bwMode="auto">
          <a:xfrm>
            <a:off x="84470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21" name="Oval 27"/>
          <p:cNvSpPr>
            <a:spLocks noChangeArrowheads="1"/>
          </p:cNvSpPr>
          <p:nvPr/>
        </p:nvSpPr>
        <p:spPr bwMode="auto">
          <a:xfrm>
            <a:off x="8751888" y="4662488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22" name="Rectangle 28"/>
          <p:cNvSpPr>
            <a:spLocks noChangeArrowheads="1"/>
          </p:cNvSpPr>
          <p:nvPr/>
        </p:nvSpPr>
        <p:spPr bwMode="auto">
          <a:xfrm>
            <a:off x="7239000" y="2667000"/>
            <a:ext cx="1676400" cy="9556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latin typeface="VNI-Times" pitchFamily="2" charset="0"/>
              </a:rPr>
              <a:t>Khoâng coù Mode</a:t>
            </a:r>
            <a:endParaRPr lang="en-US" altLang="vi-VN" sz="2800" b="1"/>
          </a:p>
        </p:txBody>
      </p:sp>
      <p:sp>
        <p:nvSpPr>
          <p:cNvPr id="29723" name="Oval 29"/>
          <p:cNvSpPr>
            <a:spLocks noChangeArrowheads="1"/>
          </p:cNvSpPr>
          <p:nvPr/>
        </p:nvSpPr>
        <p:spPr bwMode="auto">
          <a:xfrm>
            <a:off x="4724400" y="4267200"/>
            <a:ext cx="228600" cy="2286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24" name="AutoShape 30"/>
          <p:cNvSpPr>
            <a:spLocks noChangeArrowheads="1"/>
          </p:cNvSpPr>
          <p:nvPr/>
        </p:nvSpPr>
        <p:spPr bwMode="auto">
          <a:xfrm rot="-5400000">
            <a:off x="4481513" y="5395912"/>
            <a:ext cx="609600" cy="485775"/>
          </a:xfrm>
          <a:prstGeom prst="rightArrow">
            <a:avLst>
              <a:gd name="adj1" fmla="val 50000"/>
              <a:gd name="adj2" fmla="val 31605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29725" name="Line 31"/>
          <p:cNvSpPr>
            <a:spLocks noChangeShapeType="1"/>
          </p:cNvSpPr>
          <p:nvPr/>
        </p:nvSpPr>
        <p:spPr bwMode="auto">
          <a:xfrm>
            <a:off x="1143000" y="5257800"/>
            <a:ext cx="45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9726" name="Line 48"/>
          <p:cNvSpPr>
            <a:spLocks noChangeShapeType="1"/>
          </p:cNvSpPr>
          <p:nvPr/>
        </p:nvSpPr>
        <p:spPr bwMode="auto">
          <a:xfrm>
            <a:off x="7010400" y="51054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cxnSp>
        <p:nvCxnSpPr>
          <p:cNvPr id="29727" name="Straight Connector 35"/>
          <p:cNvCxnSpPr>
            <a:cxnSpLocks noChangeShapeType="1"/>
          </p:cNvCxnSpPr>
          <p:nvPr/>
        </p:nvCxnSpPr>
        <p:spPr bwMode="auto">
          <a:xfrm>
            <a:off x="1219200" y="1676400"/>
            <a:ext cx="7821613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2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83513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</a:rPr>
              <a:t>Mode (tt)</a:t>
            </a:r>
          </a:p>
        </p:txBody>
      </p:sp>
      <p:sp>
        <p:nvSpPr>
          <p:cNvPr id="29729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7086600" y="5638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CCFD62-9514-4C1E-8177-DA9772A7BAC4}" type="slidenum">
              <a:rPr lang="en-US" altLang="vi-VN" sz="1400">
                <a:latin typeface="Arial" panose="020B0604020202020204" pitchFamily="34" charset="0"/>
              </a:rPr>
              <a:pPr/>
              <a:t>17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973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924800" cy="46482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Döõ lieäu phaân nhoùm: 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trong ñoù nhoùm Mo laø nhoùm coù taàn soá lôùn nhaát.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Neáu khoâng coù nhoùm keà tröôùc/sau thì taàn soá cuûa nhoùm ñoù baèng khoâng.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/>
          </a:p>
        </p:txBody>
      </p:sp>
      <p:graphicFrame>
        <p:nvGraphicFramePr>
          <p:cNvPr id="30723" name="Object 5"/>
          <p:cNvGraphicFramePr>
            <a:graphicFrameLocks noChangeAspect="1"/>
          </p:cNvGraphicFramePr>
          <p:nvPr/>
        </p:nvGraphicFramePr>
        <p:xfrm>
          <a:off x="1066800" y="3657600"/>
          <a:ext cx="75374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3" imgW="2844800" imgH="431800" progId="Equation.DSMT4">
                  <p:embed/>
                </p:oleObj>
              </mc:Choice>
              <mc:Fallback>
                <p:oleObj name="Equation" r:id="rId3" imgW="28448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7537450" cy="12954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3914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</a:rPr>
              <a:t>Mode (tt)</a:t>
            </a:r>
          </a:p>
        </p:txBody>
      </p:sp>
      <p:cxnSp>
        <p:nvCxnSpPr>
          <p:cNvPr id="30725" name="Straight Connector 6"/>
          <p:cNvCxnSpPr>
            <a:cxnSpLocks noChangeShapeType="1"/>
          </p:cNvCxnSpPr>
          <p:nvPr/>
        </p:nvCxnSpPr>
        <p:spPr bwMode="auto">
          <a:xfrm>
            <a:off x="1447800" y="1676400"/>
            <a:ext cx="73914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540F78-5F0B-4D40-AA92-1C8014B13F2D}" type="slidenum">
              <a:rPr lang="en-US" altLang="vi-VN" sz="1400">
                <a:latin typeface="Arial" panose="020B0604020202020204" pitchFamily="34" charset="0"/>
              </a:rPr>
              <a:pPr/>
              <a:t>18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072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7421563" cy="9906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  <a:t>Trung bình hình hoïc (Geometric Mean)</a:t>
            </a:r>
            <a:b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mtClean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7802563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ÖÙng duïng: Tính toác ñoä phaùt trieån trung bình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Ví dụ: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endParaRPr lang="en-US" altLang="vi-VN" smtClean="0"/>
          </a:p>
        </p:txBody>
      </p:sp>
      <p:graphicFrame>
        <p:nvGraphicFramePr>
          <p:cNvPr id="31748" name="Object 1028"/>
          <p:cNvGraphicFramePr>
            <a:graphicFrameLocks noChangeAspect="1"/>
          </p:cNvGraphicFramePr>
          <p:nvPr/>
        </p:nvGraphicFramePr>
        <p:xfrm>
          <a:off x="533400" y="2713038"/>
          <a:ext cx="8224838" cy="193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3" imgW="2984500" imgH="711200" progId="Equation.DSMT4">
                  <p:embed/>
                </p:oleObj>
              </mc:Choice>
              <mc:Fallback>
                <p:oleObj name="Equation" r:id="rId3" imgW="2984500" imgH="71120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13038"/>
                        <a:ext cx="8224838" cy="193516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749" name="Straight Connector 7"/>
          <p:cNvCxnSpPr>
            <a:cxnSpLocks noChangeShapeType="1"/>
          </p:cNvCxnSpPr>
          <p:nvPr/>
        </p:nvCxnSpPr>
        <p:spPr bwMode="auto">
          <a:xfrm>
            <a:off x="1143000" y="1524000"/>
            <a:ext cx="77724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2528888" y="4983163"/>
          <a:ext cx="387191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5" imgW="1422400" imgH="482600" progId="Equation.DSMT4">
                  <p:embed/>
                </p:oleObj>
              </mc:Choice>
              <mc:Fallback>
                <p:oleObj name="Equation" r:id="rId5" imgW="1422400" imgH="482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4983163"/>
                        <a:ext cx="3871912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4290B3-2842-42EF-BCA1-101D7A3D41F0}" type="slidenum">
              <a:rPr lang="en-US" altLang="vi-VN" sz="1400">
                <a:latin typeface="Arial" panose="020B0604020202020204" pitchFamily="34" charset="0"/>
              </a:rPr>
              <a:pPr/>
              <a:t>19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175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2"/>
          <p:cNvGrpSpPr>
            <a:grpSpLocks/>
          </p:cNvGrpSpPr>
          <p:nvPr/>
        </p:nvGrpSpPr>
        <p:grpSpPr bwMode="auto">
          <a:xfrm>
            <a:off x="539750" y="557213"/>
            <a:ext cx="8004175" cy="4978400"/>
            <a:chOff x="73026" y="381000"/>
            <a:chExt cx="8004174" cy="4978400"/>
          </a:xfrm>
        </p:grpSpPr>
        <p:sp>
          <p:nvSpPr>
            <p:cNvPr id="14341" name="Line 1028"/>
            <p:cNvSpPr>
              <a:spLocks noChangeShapeType="1"/>
            </p:cNvSpPr>
            <p:nvPr/>
          </p:nvSpPr>
          <p:spPr bwMode="auto">
            <a:xfrm>
              <a:off x="1143000" y="1217612"/>
              <a:ext cx="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2" name="Line 1029"/>
            <p:cNvSpPr>
              <a:spLocks noChangeShapeType="1"/>
            </p:cNvSpPr>
            <p:nvPr/>
          </p:nvSpPr>
          <p:spPr bwMode="auto">
            <a:xfrm>
              <a:off x="5867400" y="2436812"/>
              <a:ext cx="0" cy="1066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3" name="Line 1030"/>
            <p:cNvSpPr>
              <a:spLocks noChangeShapeType="1"/>
            </p:cNvSpPr>
            <p:nvPr/>
          </p:nvSpPr>
          <p:spPr bwMode="auto">
            <a:xfrm flipH="1">
              <a:off x="7086600" y="2119312"/>
              <a:ext cx="0" cy="3175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4" name="Line 1031"/>
            <p:cNvSpPr>
              <a:spLocks noChangeShapeType="1"/>
            </p:cNvSpPr>
            <p:nvPr/>
          </p:nvSpPr>
          <p:spPr bwMode="auto">
            <a:xfrm>
              <a:off x="3049588" y="2132012"/>
              <a:ext cx="0" cy="2730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5" name="Line 1032"/>
            <p:cNvSpPr>
              <a:spLocks noChangeShapeType="1"/>
            </p:cNvSpPr>
            <p:nvPr/>
          </p:nvSpPr>
          <p:spPr bwMode="auto">
            <a:xfrm>
              <a:off x="1752600" y="2132012"/>
              <a:ext cx="0" cy="6127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6" name="Line 1034"/>
            <p:cNvSpPr>
              <a:spLocks noChangeShapeType="1"/>
            </p:cNvSpPr>
            <p:nvPr/>
          </p:nvSpPr>
          <p:spPr bwMode="auto">
            <a:xfrm>
              <a:off x="8001000" y="2436812"/>
              <a:ext cx="0" cy="263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7" name="Line 1035"/>
            <p:cNvSpPr>
              <a:spLocks noChangeShapeType="1"/>
            </p:cNvSpPr>
            <p:nvPr/>
          </p:nvSpPr>
          <p:spPr bwMode="auto">
            <a:xfrm>
              <a:off x="914400" y="2132012"/>
              <a:ext cx="0" cy="3492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8" name="Line 1036"/>
            <p:cNvSpPr>
              <a:spLocks noChangeShapeType="1"/>
            </p:cNvSpPr>
            <p:nvPr/>
          </p:nvSpPr>
          <p:spPr bwMode="auto">
            <a:xfrm>
              <a:off x="4114800" y="836612"/>
              <a:ext cx="0" cy="381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49" name="Line 1037"/>
            <p:cNvSpPr>
              <a:spLocks noChangeShapeType="1"/>
            </p:cNvSpPr>
            <p:nvPr/>
          </p:nvSpPr>
          <p:spPr bwMode="auto">
            <a:xfrm>
              <a:off x="3886200" y="2132012"/>
              <a:ext cx="0" cy="2590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0" name="Line 1038"/>
            <p:cNvSpPr>
              <a:spLocks noChangeShapeType="1"/>
            </p:cNvSpPr>
            <p:nvPr/>
          </p:nvSpPr>
          <p:spPr bwMode="auto">
            <a:xfrm>
              <a:off x="4953000" y="1217612"/>
              <a:ext cx="0" cy="5778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1" name="Rectangle 1039"/>
            <p:cNvSpPr>
              <a:spLocks noChangeArrowheads="1"/>
            </p:cNvSpPr>
            <p:nvPr/>
          </p:nvSpPr>
          <p:spPr bwMode="auto">
            <a:xfrm>
              <a:off x="839788" y="1676400"/>
              <a:ext cx="3121025" cy="4064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000" b="1">
                  <a:solidFill>
                    <a:srgbClr val="000066"/>
                  </a:solidFill>
                  <a:latin typeface="VNI-Times" pitchFamily="2" charset="0"/>
                </a:rPr>
                <a:t>Khuynh höôùng taäp trung </a:t>
              </a:r>
            </a:p>
          </p:txBody>
        </p:sp>
        <p:sp>
          <p:nvSpPr>
            <p:cNvPr id="14352" name="Line 1040"/>
            <p:cNvSpPr>
              <a:spLocks noChangeShapeType="1"/>
            </p:cNvSpPr>
            <p:nvPr/>
          </p:nvSpPr>
          <p:spPr bwMode="auto">
            <a:xfrm>
              <a:off x="1143000" y="1217612"/>
              <a:ext cx="594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3" name="Rectangle 1041"/>
            <p:cNvSpPr>
              <a:spLocks noChangeArrowheads="1"/>
            </p:cNvSpPr>
            <p:nvPr/>
          </p:nvSpPr>
          <p:spPr bwMode="auto">
            <a:xfrm>
              <a:off x="73026" y="2438400"/>
              <a:ext cx="917574" cy="705321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altLang="vi-VN" sz="2000" b="1">
                  <a:solidFill>
                    <a:srgbClr val="000066"/>
                  </a:solidFill>
                </a:rPr>
                <a:t>Trung bình</a:t>
              </a:r>
              <a:endParaRPr lang="en-US" altLang="vi-VN" b="1">
                <a:solidFill>
                  <a:srgbClr val="000066"/>
                </a:solidFill>
              </a:endParaRPr>
            </a:p>
          </p:txBody>
        </p:sp>
        <p:sp>
          <p:nvSpPr>
            <p:cNvPr id="14354" name="Rectangle 1042"/>
            <p:cNvSpPr>
              <a:spLocks noChangeArrowheads="1"/>
            </p:cNvSpPr>
            <p:nvPr/>
          </p:nvSpPr>
          <p:spPr bwMode="auto">
            <a:xfrm>
              <a:off x="1068388" y="2743200"/>
              <a:ext cx="1292225" cy="4064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000" b="1">
                  <a:solidFill>
                    <a:srgbClr val="000066"/>
                  </a:solidFill>
                </a:rPr>
                <a:t>Trung</a:t>
              </a:r>
              <a:r>
                <a:rPr lang="en-US" altLang="vi-VN" sz="2000" b="1">
                  <a:solidFill>
                    <a:srgbClr val="000066"/>
                  </a:solidFill>
                  <a:latin typeface="VNI-Times" pitchFamily="2" charset="0"/>
                </a:rPr>
                <a:t> vò</a:t>
              </a:r>
              <a:endParaRPr lang="en-US" altLang="vi-VN" b="1">
                <a:solidFill>
                  <a:srgbClr val="000066"/>
                </a:solidFill>
              </a:endParaRPr>
            </a:p>
          </p:txBody>
        </p:sp>
        <p:sp>
          <p:nvSpPr>
            <p:cNvPr id="14355" name="Rectangle 1043"/>
            <p:cNvSpPr>
              <a:spLocks noChangeArrowheads="1"/>
            </p:cNvSpPr>
            <p:nvPr/>
          </p:nvSpPr>
          <p:spPr bwMode="auto">
            <a:xfrm>
              <a:off x="2517775" y="2438400"/>
              <a:ext cx="987425" cy="4667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altLang="vi-VN" b="1">
                  <a:solidFill>
                    <a:srgbClr val="000066"/>
                  </a:solidFill>
                </a:rPr>
                <a:t>Mode</a:t>
              </a:r>
            </a:p>
          </p:txBody>
        </p:sp>
        <p:sp>
          <p:nvSpPr>
            <p:cNvPr id="14356" name="Rectangle 1044"/>
            <p:cNvSpPr>
              <a:spLocks noChangeArrowheads="1"/>
            </p:cNvSpPr>
            <p:nvPr/>
          </p:nvSpPr>
          <p:spPr bwMode="auto">
            <a:xfrm>
              <a:off x="4114800" y="1751012"/>
              <a:ext cx="1752600" cy="466725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altLang="vi-VN" b="1">
                  <a:solidFill>
                    <a:srgbClr val="000066"/>
                  </a:solidFill>
                  <a:latin typeface="VNI-Times" pitchFamily="2" charset="0"/>
                </a:rPr>
                <a:t>Töù phaân vò</a:t>
              </a:r>
              <a:endParaRPr lang="en-US" altLang="vi-VN" sz="2800" b="1">
                <a:solidFill>
                  <a:srgbClr val="000066"/>
                </a:solidFill>
              </a:endParaRPr>
            </a:p>
          </p:txBody>
        </p:sp>
        <p:sp>
          <p:nvSpPr>
            <p:cNvPr id="14357" name="Rectangle 1045"/>
            <p:cNvSpPr>
              <a:spLocks noChangeArrowheads="1"/>
            </p:cNvSpPr>
            <p:nvPr/>
          </p:nvSpPr>
          <p:spPr bwMode="auto">
            <a:xfrm>
              <a:off x="2514600" y="4648200"/>
              <a:ext cx="2435225" cy="711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000" b="1">
                  <a:solidFill>
                    <a:srgbClr val="000066"/>
                  </a:solidFill>
                  <a:latin typeface="VNI-Times" pitchFamily="2" charset="0"/>
                </a:rPr>
                <a:t>Trung bình hình hoïc</a:t>
              </a:r>
            </a:p>
          </p:txBody>
        </p:sp>
        <p:sp>
          <p:nvSpPr>
            <p:cNvPr id="14358" name="Rectangle 1046"/>
            <p:cNvSpPr>
              <a:spLocks noChangeArrowheads="1"/>
            </p:cNvSpPr>
            <p:nvPr/>
          </p:nvSpPr>
          <p:spPr bwMode="auto">
            <a:xfrm>
              <a:off x="2439988" y="381000"/>
              <a:ext cx="3349625" cy="528637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b="1">
                  <a:solidFill>
                    <a:srgbClr val="000066"/>
                  </a:solidFill>
                  <a:latin typeface="VNI-Times" pitchFamily="2" charset="0"/>
                </a:rPr>
                <a:t>Toùm taét döõ lieäu</a:t>
              </a:r>
              <a:endParaRPr lang="en-US" altLang="vi-VN" sz="2800" b="1">
                <a:solidFill>
                  <a:srgbClr val="000066"/>
                </a:solidFill>
              </a:endParaRPr>
            </a:p>
          </p:txBody>
        </p:sp>
        <p:sp>
          <p:nvSpPr>
            <p:cNvPr id="14359" name="Line 1047"/>
            <p:cNvSpPr>
              <a:spLocks noChangeShapeType="1"/>
            </p:cNvSpPr>
            <p:nvPr/>
          </p:nvSpPr>
          <p:spPr bwMode="auto">
            <a:xfrm>
              <a:off x="7086600" y="1217612"/>
              <a:ext cx="0" cy="469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60" name="Rectangle 1048"/>
            <p:cNvSpPr>
              <a:spLocks noChangeArrowheads="1"/>
            </p:cNvSpPr>
            <p:nvPr/>
          </p:nvSpPr>
          <p:spPr bwMode="auto">
            <a:xfrm>
              <a:off x="6230938" y="1657350"/>
              <a:ext cx="1846262" cy="4064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000" b="1">
                  <a:solidFill>
                    <a:srgbClr val="000066"/>
                  </a:solidFill>
                  <a:latin typeface="VNI-Times" pitchFamily="2" charset="0"/>
                </a:rPr>
                <a:t>Ñoä phaân taùn</a:t>
              </a:r>
            </a:p>
          </p:txBody>
        </p:sp>
        <p:sp>
          <p:nvSpPr>
            <p:cNvPr id="14361" name="Line 1049"/>
            <p:cNvSpPr>
              <a:spLocks noChangeShapeType="1"/>
            </p:cNvSpPr>
            <p:nvPr/>
          </p:nvSpPr>
          <p:spPr bwMode="auto">
            <a:xfrm>
              <a:off x="6324600" y="2436812"/>
              <a:ext cx="0" cy="2057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62" name="Rectangle 1050"/>
            <p:cNvSpPr>
              <a:spLocks noChangeArrowheads="1"/>
            </p:cNvSpPr>
            <p:nvPr/>
          </p:nvSpPr>
          <p:spPr bwMode="auto">
            <a:xfrm>
              <a:off x="4497388" y="3429000"/>
              <a:ext cx="1673225" cy="466725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b="1">
                  <a:solidFill>
                    <a:srgbClr val="000066"/>
                  </a:solidFill>
                  <a:latin typeface="VNI-Times" pitchFamily="2" charset="0"/>
                </a:rPr>
                <a:t>Phöông sai</a:t>
              </a:r>
            </a:p>
          </p:txBody>
        </p:sp>
        <p:sp>
          <p:nvSpPr>
            <p:cNvPr id="14363" name="Rectangle 1051"/>
            <p:cNvSpPr>
              <a:spLocks noChangeArrowheads="1"/>
            </p:cNvSpPr>
            <p:nvPr/>
          </p:nvSpPr>
          <p:spPr bwMode="auto">
            <a:xfrm>
              <a:off x="5181601" y="4418012"/>
              <a:ext cx="1752599" cy="828432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b="1">
                  <a:solidFill>
                    <a:srgbClr val="000066"/>
                  </a:solidFill>
                  <a:latin typeface="VNI-Times" pitchFamily="2" charset="0"/>
                </a:rPr>
                <a:t>Ñoä leäch tieâu chuaån</a:t>
              </a:r>
            </a:p>
          </p:txBody>
        </p:sp>
        <p:sp>
          <p:nvSpPr>
            <p:cNvPr id="14364" name="Rectangle 1052"/>
            <p:cNvSpPr>
              <a:spLocks noChangeArrowheads="1"/>
            </p:cNvSpPr>
            <p:nvPr/>
          </p:nvSpPr>
          <p:spPr bwMode="auto">
            <a:xfrm>
              <a:off x="6931026" y="2665412"/>
              <a:ext cx="1066800" cy="1197764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b="1">
                  <a:solidFill>
                    <a:srgbClr val="000066"/>
                  </a:solidFill>
                  <a:latin typeface="VNI-Times" pitchFamily="2" charset="0"/>
                </a:rPr>
                <a:t>Heä soá bieán thieân</a:t>
              </a:r>
              <a:endParaRPr lang="en-US" altLang="vi-VN" sz="2800" b="1">
                <a:solidFill>
                  <a:srgbClr val="000066"/>
                </a:solidFill>
              </a:endParaRPr>
            </a:p>
          </p:txBody>
        </p:sp>
        <p:sp>
          <p:nvSpPr>
            <p:cNvPr id="14365" name="Line 1053"/>
            <p:cNvSpPr>
              <a:spLocks noChangeShapeType="1"/>
            </p:cNvSpPr>
            <p:nvPr/>
          </p:nvSpPr>
          <p:spPr bwMode="auto">
            <a:xfrm>
              <a:off x="4876800" y="2436812"/>
              <a:ext cx="3124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66" name="Line 1054"/>
            <p:cNvSpPr>
              <a:spLocks noChangeShapeType="1"/>
            </p:cNvSpPr>
            <p:nvPr/>
          </p:nvSpPr>
          <p:spPr bwMode="auto">
            <a:xfrm>
              <a:off x="4876800" y="2436812"/>
              <a:ext cx="0" cy="339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67" name="Rectangle 1055"/>
            <p:cNvSpPr>
              <a:spLocks noChangeArrowheads="1"/>
            </p:cNvSpPr>
            <p:nvPr/>
          </p:nvSpPr>
          <p:spPr bwMode="auto">
            <a:xfrm>
              <a:off x="4268788" y="2743200"/>
              <a:ext cx="1216025" cy="528637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altLang="vi-VN" sz="2800" b="1">
                  <a:solidFill>
                    <a:srgbClr val="000066"/>
                  </a:solidFill>
                </a:rPr>
                <a:t>Range</a:t>
              </a:r>
            </a:p>
          </p:txBody>
        </p:sp>
      </p:grpSp>
      <p:sp>
        <p:nvSpPr>
          <p:cNvPr id="14339" name="Slide Number Placeholder 2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9B8DBC4-9AFF-4FD6-8501-B5CB55E4615D}" type="slidenum">
              <a:rPr lang="en-US" altLang="vi-VN" sz="1400">
                <a:latin typeface="Arial" panose="020B0604020202020204" pitchFamily="34" charset="0"/>
              </a:rPr>
              <a:pPr/>
              <a:t>2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434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7345363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Ño löôøng ñoä phaân taùn</a:t>
            </a:r>
            <a:endParaRPr lang="en-US" altLang="vi-VN" smtClean="0">
              <a:solidFill>
                <a:schemeClr val="tx1"/>
              </a:solidFill>
            </a:endParaRPr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1520825" y="3962400"/>
            <a:ext cx="0" cy="1847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>
            <a:off x="2511425" y="4038600"/>
            <a:ext cx="4873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1520825" y="2362200"/>
            <a:ext cx="708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2892425" y="2343150"/>
            <a:ext cx="0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5" name="Line 8"/>
          <p:cNvSpPr>
            <a:spLocks noChangeShapeType="1"/>
          </p:cNvSpPr>
          <p:nvPr/>
        </p:nvSpPr>
        <p:spPr bwMode="auto">
          <a:xfrm>
            <a:off x="5559425" y="2057400"/>
            <a:ext cx="0" cy="774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6" name="Line 9"/>
          <p:cNvSpPr>
            <a:spLocks noChangeShapeType="1"/>
          </p:cNvSpPr>
          <p:nvPr/>
        </p:nvSpPr>
        <p:spPr bwMode="auto">
          <a:xfrm>
            <a:off x="8607425" y="2362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7" name="Rectangle 10"/>
          <p:cNvSpPr>
            <a:spLocks noChangeArrowheads="1"/>
          </p:cNvSpPr>
          <p:nvPr/>
        </p:nvSpPr>
        <p:spPr bwMode="auto">
          <a:xfrm>
            <a:off x="4721225" y="1524000"/>
            <a:ext cx="1752600" cy="9715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  <a:latin typeface="VNI-Times" pitchFamily="2" charset="0"/>
              </a:rPr>
              <a:t>Bieán thieân</a:t>
            </a:r>
            <a:endParaRPr lang="en-US" altLang="vi-VN" sz="2800" b="1">
              <a:solidFill>
                <a:srgbClr val="000066"/>
              </a:solidFill>
            </a:endParaRP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2284413" y="2820988"/>
            <a:ext cx="1673225" cy="466725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Phöông sai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4341813" y="2820988"/>
            <a:ext cx="2973387" cy="466725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Ñoä leäch tieâu chuaån</a:t>
            </a:r>
          </a:p>
        </p:txBody>
      </p:sp>
      <p:sp>
        <p:nvSpPr>
          <p:cNvPr id="32780" name="Rectangle 13"/>
          <p:cNvSpPr>
            <a:spLocks noChangeArrowheads="1"/>
          </p:cNvSpPr>
          <p:nvPr/>
        </p:nvSpPr>
        <p:spPr bwMode="auto">
          <a:xfrm>
            <a:off x="7620000" y="2820988"/>
            <a:ext cx="1449388" cy="1196975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Heä soá bieán thieân</a:t>
            </a:r>
          </a:p>
        </p:txBody>
      </p:sp>
      <p:sp>
        <p:nvSpPr>
          <p:cNvPr id="32781" name="Line 14"/>
          <p:cNvSpPr>
            <a:spLocks noChangeShapeType="1"/>
          </p:cNvSpPr>
          <p:nvPr/>
        </p:nvSpPr>
        <p:spPr bwMode="auto">
          <a:xfrm>
            <a:off x="2511425" y="3352800"/>
            <a:ext cx="0" cy="173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2" name="Line 15"/>
          <p:cNvSpPr>
            <a:spLocks noChangeShapeType="1"/>
          </p:cNvSpPr>
          <p:nvPr/>
        </p:nvSpPr>
        <p:spPr bwMode="auto">
          <a:xfrm>
            <a:off x="4645025" y="4191000"/>
            <a:ext cx="322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3" name="Rectangle 16"/>
          <p:cNvSpPr>
            <a:spLocks noChangeArrowheads="1"/>
          </p:cNvSpPr>
          <p:nvPr/>
        </p:nvSpPr>
        <p:spPr bwMode="auto">
          <a:xfrm>
            <a:off x="2740025" y="3581400"/>
            <a:ext cx="1673225" cy="6858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Phöông sai toång theå</a:t>
            </a:r>
            <a:endParaRPr lang="en-US" altLang="vi-VN" b="1">
              <a:solidFill>
                <a:srgbClr val="000066"/>
              </a:solidFill>
            </a:endParaRPr>
          </a:p>
        </p:txBody>
      </p:sp>
      <p:sp>
        <p:nvSpPr>
          <p:cNvPr id="32784" name="Line 17"/>
          <p:cNvSpPr>
            <a:spLocks noChangeShapeType="1"/>
          </p:cNvSpPr>
          <p:nvPr/>
        </p:nvSpPr>
        <p:spPr bwMode="auto">
          <a:xfrm>
            <a:off x="2435225" y="5105400"/>
            <a:ext cx="347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5" name="Rectangle 18"/>
          <p:cNvSpPr>
            <a:spLocks noChangeArrowheads="1"/>
          </p:cNvSpPr>
          <p:nvPr/>
        </p:nvSpPr>
        <p:spPr bwMode="auto">
          <a:xfrm>
            <a:off x="2740025" y="4572000"/>
            <a:ext cx="1520825" cy="61277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Phöông sai maãu</a:t>
            </a:r>
            <a:endParaRPr lang="en-US" altLang="vi-VN" b="1">
              <a:solidFill>
                <a:srgbClr val="000066"/>
              </a:solidFill>
            </a:endParaRPr>
          </a:p>
        </p:txBody>
      </p:sp>
      <p:sp>
        <p:nvSpPr>
          <p:cNvPr id="32786" name="Line 19"/>
          <p:cNvSpPr>
            <a:spLocks noChangeShapeType="1"/>
          </p:cNvSpPr>
          <p:nvPr/>
        </p:nvSpPr>
        <p:spPr bwMode="auto">
          <a:xfrm>
            <a:off x="4645025" y="3370263"/>
            <a:ext cx="0" cy="1887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7" name="Line 20"/>
          <p:cNvSpPr>
            <a:spLocks noChangeShapeType="1"/>
          </p:cNvSpPr>
          <p:nvPr/>
        </p:nvSpPr>
        <p:spPr bwMode="auto">
          <a:xfrm>
            <a:off x="4645025" y="5257800"/>
            <a:ext cx="419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8" name="Rectangle 21"/>
          <p:cNvSpPr>
            <a:spLocks noChangeArrowheads="1"/>
          </p:cNvSpPr>
          <p:nvPr/>
        </p:nvSpPr>
        <p:spPr bwMode="auto">
          <a:xfrm>
            <a:off x="4949825" y="3733800"/>
            <a:ext cx="1673225" cy="8350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vi-VN" sz="2000" b="1">
                <a:solidFill>
                  <a:srgbClr val="000066"/>
                </a:solidFill>
                <a:latin typeface="VNI-Times" pitchFamily="2" charset="0"/>
              </a:rPr>
              <a:t>Ñoä leäch tieâu chuaån toång theå</a:t>
            </a:r>
            <a:endParaRPr lang="en-US" altLang="vi-VN" b="1">
              <a:solidFill>
                <a:srgbClr val="000066"/>
              </a:solidFill>
            </a:endParaRPr>
          </a:p>
        </p:txBody>
      </p:sp>
      <p:sp>
        <p:nvSpPr>
          <p:cNvPr id="32789" name="Rectangle 22"/>
          <p:cNvSpPr>
            <a:spLocks noChangeArrowheads="1"/>
          </p:cNvSpPr>
          <p:nvPr/>
        </p:nvSpPr>
        <p:spPr bwMode="auto">
          <a:xfrm>
            <a:off x="5026025" y="4953000"/>
            <a:ext cx="1520825" cy="1252538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endParaRPr lang="en-US" altLang="vi-VN" sz="2000" b="1">
              <a:solidFill>
                <a:srgbClr val="000066"/>
              </a:solidFill>
              <a:latin typeface="VNI-Times" pitchFamily="2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vi-VN" sz="1800" b="1">
                <a:solidFill>
                  <a:srgbClr val="000066"/>
                </a:solidFill>
                <a:latin typeface="VNI-Times" pitchFamily="2" charset="0"/>
              </a:rPr>
              <a:t>Ñoä leäch tieâu chuaån maãu</a:t>
            </a:r>
            <a:endParaRPr lang="en-US" altLang="vi-VN" sz="1800" b="1">
              <a:solidFill>
                <a:srgbClr val="000066"/>
              </a:solidFill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en-US" altLang="vi-VN" sz="1800" b="1">
              <a:solidFill>
                <a:srgbClr val="000066"/>
              </a:solidFill>
            </a:endParaRPr>
          </a:p>
        </p:txBody>
      </p:sp>
      <p:sp>
        <p:nvSpPr>
          <p:cNvPr id="32790" name="Line 23"/>
          <p:cNvSpPr>
            <a:spLocks noChangeShapeType="1"/>
          </p:cNvSpPr>
          <p:nvPr/>
        </p:nvSpPr>
        <p:spPr bwMode="auto">
          <a:xfrm>
            <a:off x="1520825" y="2362200"/>
            <a:ext cx="0" cy="1187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91" name="Rectangle 24"/>
          <p:cNvSpPr>
            <a:spLocks noChangeArrowheads="1"/>
          </p:cNvSpPr>
          <p:nvPr/>
        </p:nvSpPr>
        <p:spPr bwMode="auto">
          <a:xfrm>
            <a:off x="1065213" y="3506788"/>
            <a:ext cx="1216025" cy="1016000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>
                <a:solidFill>
                  <a:srgbClr val="000066"/>
                </a:solidFill>
                <a:latin typeface="VNI-Times" pitchFamily="2" charset="0"/>
              </a:rPr>
              <a:t>Khoaûng bieán thieân</a:t>
            </a:r>
            <a:endParaRPr lang="en-US" altLang="vi-VN" sz="2800" b="1">
              <a:solidFill>
                <a:srgbClr val="000066"/>
              </a:solidFill>
            </a:endParaRPr>
          </a:p>
        </p:txBody>
      </p:sp>
      <p:sp>
        <p:nvSpPr>
          <p:cNvPr id="32792" name="Rectangle 25"/>
          <p:cNvSpPr>
            <a:spLocks noChangeArrowheads="1"/>
          </p:cNvSpPr>
          <p:nvPr/>
        </p:nvSpPr>
        <p:spPr bwMode="auto">
          <a:xfrm>
            <a:off x="990600" y="5562600"/>
            <a:ext cx="3121025" cy="528638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  <a:latin typeface="VNI-Times" pitchFamily="2" charset="0"/>
              </a:rPr>
              <a:t>Ñoä traûi giöõa</a:t>
            </a:r>
            <a:endParaRPr lang="en-US" altLang="vi-VN" b="1">
              <a:solidFill>
                <a:srgbClr val="000066"/>
              </a:solidFill>
            </a:endParaRPr>
          </a:p>
        </p:txBody>
      </p:sp>
      <p:sp>
        <p:nvSpPr>
          <p:cNvPr id="32793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7083425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CD6409-915C-4C44-8CC9-3B26262A5302}" type="slidenum">
              <a:rPr lang="en-US" altLang="vi-VN" sz="1400">
                <a:latin typeface="Arial" panose="020B0604020202020204" pitchFamily="34" charset="0"/>
              </a:rPr>
              <a:pPr/>
              <a:t>20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279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81400" y="63246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>Ño löôøng ñoä phaân taùn (tt)</a:t>
            </a:r>
            <a:endParaRPr lang="en-US" altLang="vi-VN" sz="4800" smtClean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82000" cy="4114800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VNI-Times" pitchFamily="2" charset="0"/>
              </a:rPr>
              <a:t>Khoaûng bieán thieân (Range)</a:t>
            </a:r>
          </a:p>
          <a:p>
            <a:pPr>
              <a:defRPr/>
            </a:pPr>
            <a:endParaRPr lang="en-US" smtClean="0">
              <a:latin typeface="VNI-Times" pitchFamily="2" charset="0"/>
            </a:endParaRPr>
          </a:p>
          <a:p>
            <a:pPr>
              <a:defRPr/>
            </a:pPr>
            <a:endParaRPr lang="en-US" smtClean="0">
              <a:latin typeface="VNI-Times" pitchFamily="2" charset="0"/>
            </a:endParaRPr>
          </a:p>
          <a:p>
            <a:pPr>
              <a:defRPr/>
            </a:pPr>
            <a:r>
              <a:rPr lang="en-US" smtClean="0">
                <a:latin typeface="VNI-Times" pitchFamily="2" charset="0"/>
              </a:rPr>
              <a:t>Phaân vò (Percentile)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mtClean="0">
                <a:latin typeface="VNI-Times" pitchFamily="2" charset="0"/>
              </a:rPr>
              <a:t>Phaân vò thöù p (0&lt;p&lt;100) laø giaù trò maø coù toái ña p% giaù trò naèm beân traùi noù vaø toái ña (100-p)% giaù trò naèm beân phaûi noù. Kí hieäu laø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mtClean="0">
                <a:latin typeface="VNI-Times" pitchFamily="2" charset="0"/>
              </a:rPr>
              <a:t>	</a:t>
            </a: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  <a:p>
            <a:pPr>
              <a:defRPr/>
            </a:pPr>
            <a:endParaRPr lang="en-US" smtClean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590800" y="2362200"/>
          <a:ext cx="3733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Equation" r:id="rId3" imgW="901309" imgH="228501" progId="Equation.DSMT4">
                  <p:embed/>
                </p:oleObj>
              </mc:Choice>
              <mc:Fallback>
                <p:oleObj name="Equation" r:id="rId3" imgW="901309" imgH="22850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2200"/>
                        <a:ext cx="3733800" cy="9906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797" name="Straight Connector 8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79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86600" y="65532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9C75414-CD4A-4DA5-AEB8-322B4C7FAF59}" type="slidenum">
              <a:rPr lang="en-US" altLang="vi-VN" sz="1400">
                <a:latin typeface="Arial" panose="020B0604020202020204" pitchFamily="34" charset="0"/>
              </a:rPr>
              <a:pPr/>
              <a:t>21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graphicFrame>
        <p:nvGraphicFramePr>
          <p:cNvPr id="33799" name="Object 1"/>
          <p:cNvGraphicFramePr>
            <a:graphicFrameLocks noChangeAspect="1"/>
          </p:cNvGraphicFramePr>
          <p:nvPr/>
        </p:nvGraphicFramePr>
        <p:xfrm>
          <a:off x="823913" y="5510213"/>
          <a:ext cx="7658100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5" imgW="3543300" imgH="482600" progId="Equation.DSMT4">
                  <p:embed/>
                </p:oleObj>
              </mc:Choice>
              <mc:Fallback>
                <p:oleObj name="Equation" r:id="rId5" imgW="3543300" imgH="482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5510213"/>
                        <a:ext cx="7658100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2"/>
          <p:cNvGraphicFramePr>
            <a:graphicFrameLocks noChangeAspect="1"/>
          </p:cNvGraphicFramePr>
          <p:nvPr/>
        </p:nvGraphicFramePr>
        <p:xfrm>
          <a:off x="6477000" y="5046663"/>
          <a:ext cx="4572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7" imgW="164957" imgH="241091" progId="Equation.DSMT4">
                  <p:embed/>
                </p:oleObj>
              </mc:Choice>
              <mc:Fallback>
                <p:oleObj name="Equation" r:id="rId7" imgW="164957" imgH="241091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46663"/>
                        <a:ext cx="457200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343400"/>
          </a:xfrm>
        </p:spPr>
        <p:txBody>
          <a:bodyPr/>
          <a:lstStyle/>
          <a:p>
            <a:endParaRPr lang="en-US" altLang="vi-VN" smtClean="0">
              <a:latin typeface="VNI-Times" pitchFamily="2" charset="0"/>
            </a:endParaRPr>
          </a:p>
          <a:p>
            <a:r>
              <a:rPr lang="en-US" altLang="vi-VN" smtClean="0">
                <a:latin typeface="VNI-Times" pitchFamily="2" charset="0"/>
              </a:rPr>
              <a:t>Döõ lieäu phaân nhoùm: Xeùt nhoùm k laø nhoùm ñaàu tieân coù                       . Ta coù: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/>
          </a:p>
        </p:txBody>
      </p:sp>
      <p:graphicFrame>
        <p:nvGraphicFramePr>
          <p:cNvPr id="34819" name="Object 5"/>
          <p:cNvGraphicFramePr>
            <a:graphicFrameLocks noChangeAspect="1"/>
          </p:cNvGraphicFramePr>
          <p:nvPr/>
        </p:nvGraphicFramePr>
        <p:xfrm>
          <a:off x="2212975" y="3790950"/>
          <a:ext cx="4408488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3" imgW="1663700" imgH="647700" progId="Equation.DSMT4">
                  <p:embed/>
                </p:oleObj>
              </mc:Choice>
              <mc:Fallback>
                <p:oleObj name="Equation" r:id="rId3" imgW="1663700" imgH="647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3790950"/>
                        <a:ext cx="4408488" cy="19431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868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</a:rPr>
              <a:t>Phân vị (tt)</a:t>
            </a:r>
          </a:p>
        </p:txBody>
      </p:sp>
      <p:cxnSp>
        <p:nvCxnSpPr>
          <p:cNvPr id="34821" name="Straight Connector 6"/>
          <p:cNvCxnSpPr>
            <a:cxnSpLocks noChangeShapeType="1"/>
          </p:cNvCxnSpPr>
          <p:nvPr/>
        </p:nvCxnSpPr>
        <p:spPr bwMode="auto">
          <a:xfrm>
            <a:off x="304800" y="1676400"/>
            <a:ext cx="85344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3E8F1FC-A0B0-4841-BFFA-BC621E5C6276}" type="slidenum">
              <a:rPr lang="en-US" altLang="vi-VN" sz="1400">
                <a:latin typeface="Arial" panose="020B0604020202020204" pitchFamily="34" charset="0"/>
              </a:rPr>
              <a:pPr/>
              <a:t>22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graphicFrame>
        <p:nvGraphicFramePr>
          <p:cNvPr id="34823" name="Object 1"/>
          <p:cNvGraphicFramePr>
            <a:graphicFrameLocks noChangeAspect="1"/>
          </p:cNvGraphicFramePr>
          <p:nvPr/>
        </p:nvGraphicFramePr>
        <p:xfrm>
          <a:off x="2019300" y="2819400"/>
          <a:ext cx="209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Equation" r:id="rId5" imgW="1016000" imgH="393700" progId="Equation.DSMT4">
                  <p:embed/>
                </p:oleObj>
              </mc:Choice>
              <mc:Fallback>
                <p:oleObj name="Equation" r:id="rId5" imgW="1016000" imgH="393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819400"/>
                        <a:ext cx="2095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</a:rPr>
              <a:t>Töù phaân vò (Quartiles) cuûa döõ lieäu maãu</a:t>
            </a:r>
          </a:p>
          <a:p>
            <a:r>
              <a:rPr lang="en-US" altLang="vi-VN" smtClean="0">
                <a:latin typeface="VNI-Times" pitchFamily="2" charset="0"/>
              </a:rPr>
              <a:t>Töù phaân vò thöù 1: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</a:t>
            </a:r>
          </a:p>
          <a:p>
            <a:r>
              <a:rPr lang="en-US" altLang="vi-VN" smtClean="0">
                <a:latin typeface="VNI-Times" pitchFamily="2" charset="0"/>
              </a:rPr>
              <a:t>Töù phaân vò thöù 2: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</a:t>
            </a:r>
          </a:p>
          <a:p>
            <a:r>
              <a:rPr lang="en-US" altLang="vi-VN" smtClean="0">
                <a:latin typeface="VNI-Times" pitchFamily="2" charset="0"/>
              </a:rPr>
              <a:t>Töù phaân vò thöù 3: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	</a:t>
            </a:r>
            <a:endParaRPr lang="en-US" altLang="vi-VN" baseline="-25000" smtClean="0">
              <a:latin typeface="VNI-Times" pitchFamily="2" charset="0"/>
            </a:endParaRPr>
          </a:p>
          <a:p>
            <a:r>
              <a:rPr lang="en-US" altLang="vi-VN" smtClean="0">
                <a:latin typeface="VNI-Times" pitchFamily="2" charset="0"/>
              </a:rPr>
              <a:t>Ñoä traûi giöõa:</a:t>
            </a:r>
          </a:p>
          <a:p>
            <a:pPr>
              <a:buFont typeface="Monotype Sorts" pitchFamily="2" charset="2"/>
              <a:buNone/>
            </a:pPr>
            <a:endParaRPr lang="en-US" altLang="vi-VN" smtClean="0"/>
          </a:p>
          <a:p>
            <a:endParaRPr lang="en-US" altLang="vi-VN" smtClean="0"/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5181600" y="2286000"/>
            <a:ext cx="3352800" cy="701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/>
              <a:t>Q</a:t>
            </a:r>
            <a:r>
              <a:rPr lang="en-US" sz="4000" baseline="-25000"/>
              <a:t>1</a:t>
            </a:r>
            <a:r>
              <a:rPr lang="en-US" sz="4000"/>
              <a:t>=P</a:t>
            </a:r>
            <a:r>
              <a:rPr lang="en-US" sz="4000" baseline="-25000"/>
              <a:t>25</a:t>
            </a:r>
            <a:endParaRPr lang="en-US" sz="4000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181600" y="3352800"/>
            <a:ext cx="3048000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Q</a:t>
            </a:r>
            <a:r>
              <a:rPr lang="en-US" sz="2800" baseline="-25000"/>
              <a:t>2 </a:t>
            </a:r>
            <a:r>
              <a:rPr lang="en-US" sz="2800"/>
              <a:t>= P</a:t>
            </a:r>
            <a:r>
              <a:rPr lang="en-US" sz="2800" baseline="-25000"/>
              <a:t>50</a:t>
            </a:r>
            <a:r>
              <a:rPr lang="en-US" sz="2800"/>
              <a:t>= M</a:t>
            </a:r>
            <a:r>
              <a:rPr lang="en-US" sz="2800" baseline="-25000"/>
              <a:t>e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181600" y="4495800"/>
            <a:ext cx="3048000" cy="701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/>
              <a:t>Q</a:t>
            </a:r>
            <a:r>
              <a:rPr lang="en-US" sz="4000" baseline="-25000"/>
              <a:t>3</a:t>
            </a:r>
            <a:r>
              <a:rPr lang="en-US" sz="4000"/>
              <a:t>=P</a:t>
            </a:r>
            <a:r>
              <a:rPr lang="en-US" sz="4000" baseline="-25000"/>
              <a:t>75</a:t>
            </a:r>
            <a:endParaRPr lang="en-US" sz="4000"/>
          </a:p>
        </p:txBody>
      </p:sp>
      <p:sp>
        <p:nvSpPr>
          <p:cNvPr id="3584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35847" name="Straight Connector 11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334000" y="5715000"/>
            <a:ext cx="2819400" cy="5794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/>
              <a:t>R</a:t>
            </a:r>
            <a:r>
              <a:rPr lang="en-US" sz="3200" baseline="-25000"/>
              <a:t>I </a:t>
            </a:r>
            <a:r>
              <a:rPr lang="en-US" sz="3200"/>
              <a:t>= Q</a:t>
            </a:r>
            <a:r>
              <a:rPr lang="en-US" sz="3200" baseline="-25000"/>
              <a:t>3</a:t>
            </a:r>
            <a:r>
              <a:rPr lang="en-US" sz="3200"/>
              <a:t>-Q</a:t>
            </a:r>
            <a:r>
              <a:rPr lang="en-US" sz="3200" baseline="-25000"/>
              <a:t>1</a:t>
            </a:r>
            <a:endParaRPr lang="en-US" sz="3200"/>
          </a:p>
        </p:txBody>
      </p:sp>
      <p:sp>
        <p:nvSpPr>
          <p:cNvPr id="35849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448072-7751-4EDA-8C41-499F638F1F30}" type="slidenum">
              <a:rPr lang="en-US" altLang="vi-VN" sz="1400">
                <a:latin typeface="Arial" panose="020B0604020202020204" pitchFamily="34" charset="0"/>
              </a:rPr>
              <a:pPr/>
              <a:t>23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585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828800"/>
            <a:ext cx="7772400" cy="2819400"/>
          </a:xfrm>
        </p:spPr>
        <p:txBody>
          <a:bodyPr/>
          <a:lstStyle/>
          <a:p>
            <a:pPr>
              <a:defRPr/>
            </a:pPr>
            <a:r>
              <a:rPr lang="en-US" smtClean="0">
                <a:latin typeface="+mj-lt"/>
              </a:rPr>
              <a:t>Phát hiện giá trị bất thường (Outliers)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mtClean="0">
                <a:latin typeface="+mj-lt"/>
              </a:rPr>
              <a:t>Một quan sát được xem là bất thường nếu giá trị của quan sát đó nằm ngoài đoạn</a:t>
            </a:r>
            <a:br>
              <a:rPr lang="en-US" smtClean="0">
                <a:latin typeface="+mj-lt"/>
              </a:rPr>
            </a:br>
            <a:r>
              <a:rPr lang="en-US" smtClean="0">
                <a:latin typeface="+mj-lt"/>
              </a:rPr>
              <a:t>[Q</a:t>
            </a:r>
            <a:r>
              <a:rPr lang="en-US" baseline="-25000" smtClean="0">
                <a:latin typeface="+mj-lt"/>
              </a:rPr>
              <a:t>1 </a:t>
            </a:r>
            <a:r>
              <a:rPr lang="en-US" smtClean="0">
                <a:latin typeface="+mj-lt"/>
              </a:rPr>
              <a:t>– 1,5R</a:t>
            </a:r>
            <a:r>
              <a:rPr lang="en-US" baseline="-25000" smtClean="0">
                <a:latin typeface="+mj-lt"/>
              </a:rPr>
              <a:t>I</a:t>
            </a:r>
            <a:r>
              <a:rPr lang="en-US" smtClean="0">
                <a:latin typeface="+mj-lt"/>
              </a:rPr>
              <a:t>; Q</a:t>
            </a:r>
            <a:r>
              <a:rPr lang="en-US" baseline="-25000" smtClean="0">
                <a:latin typeface="+mj-lt"/>
              </a:rPr>
              <a:t>3</a:t>
            </a:r>
            <a:r>
              <a:rPr lang="en-US" smtClean="0">
                <a:latin typeface="+mj-lt"/>
              </a:rPr>
              <a:t> + 1,5R</a:t>
            </a:r>
            <a:r>
              <a:rPr lang="en-US" baseline="-25000" smtClean="0">
                <a:latin typeface="+mj-lt"/>
              </a:rPr>
              <a:t>I</a:t>
            </a:r>
            <a:r>
              <a:rPr lang="en-US" smtClean="0">
                <a:latin typeface="+mj-lt"/>
              </a:rPr>
              <a:t>]</a:t>
            </a: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2FCCAD-05F2-48ED-B238-86C1ACA83554}" type="slidenum">
              <a:rPr lang="en-US" altLang="vi-VN" sz="1400">
                <a:latin typeface="Arial" panose="020B0604020202020204" pitchFamily="34" charset="0"/>
              </a:rPr>
              <a:pPr/>
              <a:t>24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686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  <p:pic>
        <p:nvPicPr>
          <p:cNvPr id="3686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38" y="4065588"/>
            <a:ext cx="5562600" cy="177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altLang="vi-VN" smtClean="0">
                <a:latin typeface="VNI-Times" pitchFamily="2" charset="0"/>
              </a:rPr>
              <a:t>Ñoä leäch tuyeät ñoái trung bình (Mean of Absolute Deviation)</a:t>
            </a:r>
          </a:p>
          <a:p>
            <a:pPr>
              <a:lnSpc>
                <a:spcPct val="160000"/>
              </a:lnSpc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Döõ lieäu maãu</a:t>
            </a:r>
            <a:br>
              <a:rPr lang="en-US" altLang="vi-VN" smtClean="0">
                <a:latin typeface="VNI-Times" pitchFamily="2" charset="0"/>
              </a:rPr>
            </a:b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baseline="-25000" smtClean="0">
              <a:latin typeface="VNI-Times" pitchFamily="2" charset="0"/>
            </a:endParaRPr>
          </a:p>
          <a:p>
            <a:endParaRPr lang="en-US" altLang="vi-VN" baseline="-25000" smtClean="0">
              <a:latin typeface="VNI-Times" pitchFamily="2" charset="0"/>
            </a:endParaRPr>
          </a:p>
          <a:p>
            <a:endParaRPr lang="en-US" altLang="vi-VN" smtClean="0"/>
          </a:p>
        </p:txBody>
      </p:sp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3389313" y="3124200"/>
          <a:ext cx="4270375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8" name="Equation" r:id="rId3" imgW="1129810" imgH="609336" progId="Equation.DSMT4">
                  <p:embed/>
                </p:oleObj>
              </mc:Choice>
              <mc:Fallback>
                <p:oleObj name="Equation" r:id="rId3" imgW="1129810" imgH="6093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3124200"/>
                        <a:ext cx="4270375" cy="16097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37893" name="Straight Connector 6"/>
          <p:cNvCxnSpPr>
            <a:cxnSpLocks noChangeShapeType="1"/>
          </p:cNvCxnSpPr>
          <p:nvPr/>
        </p:nvCxnSpPr>
        <p:spPr bwMode="auto">
          <a:xfrm flipV="1">
            <a:off x="228600" y="1371600"/>
            <a:ext cx="8686800" cy="7620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669606-73C6-48D1-9F7C-4CD58E75A8FA}" type="slidenum">
              <a:rPr lang="en-US" altLang="vi-VN" sz="1400">
                <a:latin typeface="Arial" panose="020B0604020202020204" pitchFamily="34" charset="0"/>
              </a:rPr>
              <a:pPr/>
              <a:t>25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7895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716963" cy="4038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vi-VN" smtClean="0">
                <a:latin typeface="VNI-Times" pitchFamily="2" charset="0"/>
              </a:rPr>
              <a:t>Ñoä leäch tuyeät ñoái trung bình toång theå</a:t>
            </a: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/>
          </a:p>
        </p:txBody>
      </p:sp>
      <p:graphicFrame>
        <p:nvGraphicFramePr>
          <p:cNvPr id="38915" name="Object 4"/>
          <p:cNvGraphicFramePr>
            <a:graphicFrameLocks noChangeAspect="1"/>
          </p:cNvGraphicFramePr>
          <p:nvPr/>
        </p:nvGraphicFramePr>
        <p:xfrm>
          <a:off x="1752600" y="3505200"/>
          <a:ext cx="48006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2" name="Equation" r:id="rId3" imgW="1143000" imgH="609600" progId="Equation.DSMT4">
                  <p:embed/>
                </p:oleObj>
              </mc:Choice>
              <mc:Fallback>
                <p:oleObj name="Equation" r:id="rId3" imgW="1143000" imgH="60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4800600" cy="1905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38917" name="Straight Connector 6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5E4A0C-A7F5-4AFF-905C-8E5C7A30D920}" type="slidenum">
              <a:rPr lang="en-US" altLang="vi-VN" sz="1400">
                <a:latin typeface="Arial" panose="020B0604020202020204" pitchFamily="34" charset="0"/>
              </a:rPr>
              <a:pPr/>
              <a:t>26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8919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86800" cy="41910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Phöông sai vaø ñoä leäch tieâu chuaån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Phöông sai maãu (Sample variance)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</p:txBody>
      </p:sp>
      <p:graphicFrame>
        <p:nvGraphicFramePr>
          <p:cNvPr id="39939" name="Object 5"/>
          <p:cNvGraphicFramePr>
            <a:graphicFrameLocks noChangeAspect="1"/>
          </p:cNvGraphicFramePr>
          <p:nvPr/>
        </p:nvGraphicFramePr>
        <p:xfrm>
          <a:off x="1752600" y="3505200"/>
          <a:ext cx="51054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Equation" r:id="rId3" imgW="1054100" imgH="609600" progId="Equation.DSMT4">
                  <p:embed/>
                </p:oleObj>
              </mc:Choice>
              <mc:Fallback>
                <p:oleObj name="Equation" r:id="rId3" imgW="1054100" imgH="609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05200"/>
                        <a:ext cx="5105400" cy="25146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39941" name="Straight Connector 7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5E69453-B8D2-4D2E-9592-F9E17D597900}" type="slidenum">
              <a:rPr lang="en-US" altLang="vi-VN" sz="1400">
                <a:latin typeface="Arial" panose="020B0604020202020204" pitchFamily="34" charset="0"/>
              </a:rPr>
              <a:pPr/>
              <a:t>27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39943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50292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Ñoä leäch tieâu chuaån mẫu (Standard Deviation) : laø caên baäc 2 cuûa phöông sai mẫu.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/>
          </a:p>
        </p:txBody>
      </p:sp>
      <p:graphicFrame>
        <p:nvGraphicFramePr>
          <p:cNvPr id="40963" name="Object 4"/>
          <p:cNvGraphicFramePr>
            <a:graphicFrameLocks noChangeAspect="1"/>
          </p:cNvGraphicFramePr>
          <p:nvPr/>
        </p:nvGraphicFramePr>
        <p:xfrm>
          <a:off x="2590800" y="3505200"/>
          <a:ext cx="42672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3" imgW="1104900" imgH="660400" progId="Equation.DSMT4">
                  <p:embed/>
                </p:oleObj>
              </mc:Choice>
              <mc:Fallback>
                <p:oleObj name="Equation" r:id="rId3" imgW="1104900" imgH="660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05200"/>
                        <a:ext cx="4267200" cy="23114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40965" name="Straight Connector 6"/>
          <p:cNvCxnSpPr>
            <a:cxnSpLocks noChangeShapeType="1"/>
          </p:cNvCxnSpPr>
          <p:nvPr/>
        </p:nvCxnSpPr>
        <p:spPr bwMode="auto">
          <a:xfrm>
            <a:off x="228600" y="13716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08E0E8-67A6-4FBB-885C-097B4E4B4DAC}" type="slidenum">
              <a:rPr lang="en-US" altLang="vi-VN" sz="1400">
                <a:latin typeface="Arial" panose="020B0604020202020204" pitchFamily="34" charset="0"/>
              </a:rPr>
              <a:pPr/>
              <a:t>28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0967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48006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Phöông sai toång theå (Population variance) 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r>
              <a:rPr lang="en-US" altLang="vi-VN" smtClean="0">
                <a:latin typeface="VNI-Times" pitchFamily="2" charset="0"/>
              </a:rPr>
              <a:t>Ñoä leäch tieâu chuaån</a:t>
            </a: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/>
          </a:p>
        </p:txBody>
      </p:sp>
      <p:graphicFrame>
        <p:nvGraphicFramePr>
          <p:cNvPr id="41987" name="Object 4"/>
          <p:cNvGraphicFramePr>
            <a:graphicFrameLocks noChangeAspect="1"/>
          </p:cNvGraphicFramePr>
          <p:nvPr/>
        </p:nvGraphicFramePr>
        <p:xfrm>
          <a:off x="3124200" y="2362200"/>
          <a:ext cx="3505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3" imgW="1091726" imgH="634725" progId="Equation.DSMT4">
                  <p:embed/>
                </p:oleObj>
              </mc:Choice>
              <mc:Fallback>
                <p:oleObj name="Equation" r:id="rId3" imgW="1091726" imgH="634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362200"/>
                        <a:ext cx="3505200" cy="20574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5"/>
          <p:cNvGraphicFramePr>
            <a:graphicFrameLocks noChangeAspect="1"/>
          </p:cNvGraphicFramePr>
          <p:nvPr/>
        </p:nvGraphicFramePr>
        <p:xfrm>
          <a:off x="3352800" y="5105400"/>
          <a:ext cx="2590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8"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105400"/>
                        <a:ext cx="2590800" cy="9906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41990" name="Straight Connector 7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6FFB06-0DCF-4105-BBE2-49080F8AA206}" type="slidenum">
              <a:rPr lang="en-US" altLang="vi-VN" sz="1400">
                <a:latin typeface="Arial" panose="020B0604020202020204" pitchFamily="34" charset="0"/>
              </a:rPr>
              <a:pPr/>
              <a:t>29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199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163" y="228600"/>
            <a:ext cx="7645400" cy="13716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36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3200" smtClean="0">
                <a:solidFill>
                  <a:schemeClr val="tx1"/>
                </a:solidFill>
                <a:latin typeface="VNI-Times" pitchFamily="2" charset="0"/>
              </a:rPr>
              <a:t>Ñaëc tröng ño löôøng khuynh höôùng taäp trung</a:t>
            </a:r>
            <a:br>
              <a:rPr lang="en-US" altLang="vi-VN" sz="32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mtClean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15363" name="Line 5"/>
          <p:cNvSpPr>
            <a:spLocks noChangeShapeType="1"/>
          </p:cNvSpPr>
          <p:nvPr/>
        </p:nvSpPr>
        <p:spPr bwMode="auto">
          <a:xfrm>
            <a:off x="8153400" y="2971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276600" y="1752600"/>
            <a:ext cx="3046413" cy="8318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  <a:latin typeface="VNI-Times" pitchFamily="2" charset="0"/>
              </a:rPr>
              <a:t>Khuynh höôùng taäp trung</a:t>
            </a:r>
            <a:endParaRPr lang="en-US" altLang="vi-VN" sz="2800" b="1">
              <a:solidFill>
                <a:srgbClr val="000066"/>
              </a:solidFill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1757363" y="2971800"/>
            <a:ext cx="64087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1143000" y="3276600"/>
            <a:ext cx="1066800" cy="71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>
                <a:solidFill>
                  <a:srgbClr val="000066"/>
                </a:solidFill>
              </a:rPr>
              <a:t>Trung bình</a:t>
            </a: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3157538" y="3430588"/>
            <a:ext cx="1292225" cy="406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>
                <a:solidFill>
                  <a:srgbClr val="000066"/>
                </a:solidFill>
                <a:latin typeface="VNI-Times" pitchFamily="2" charset="0"/>
              </a:rPr>
              <a:t>Trung vò</a:t>
            </a:r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5489575" y="3430588"/>
            <a:ext cx="987425" cy="4667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b="1">
                <a:solidFill>
                  <a:srgbClr val="000066"/>
                </a:solidFill>
              </a:rPr>
              <a:t>Mode</a:t>
            </a:r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6400800" y="4267200"/>
            <a:ext cx="2513013" cy="406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000" b="1">
                <a:solidFill>
                  <a:srgbClr val="000066"/>
                </a:solidFill>
                <a:latin typeface="VNI-Times" pitchFamily="2" charset="0"/>
              </a:rPr>
              <a:t>Trung bình hình hoïc</a:t>
            </a:r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>
            <a:off x="5791200" y="2971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>
            <a:off x="1752600" y="2971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72" name="Line 14"/>
          <p:cNvSpPr>
            <a:spLocks noChangeShapeType="1"/>
          </p:cNvSpPr>
          <p:nvPr/>
        </p:nvSpPr>
        <p:spPr bwMode="auto">
          <a:xfrm>
            <a:off x="3765550" y="2971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373" name="Oval 15"/>
          <p:cNvSpPr>
            <a:spLocks noChangeArrowheads="1"/>
          </p:cNvSpPr>
          <p:nvPr/>
        </p:nvSpPr>
        <p:spPr bwMode="auto">
          <a:xfrm>
            <a:off x="31559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4" name="Oval 16"/>
          <p:cNvSpPr>
            <a:spLocks noChangeArrowheads="1"/>
          </p:cNvSpPr>
          <p:nvPr/>
        </p:nvSpPr>
        <p:spPr bwMode="auto">
          <a:xfrm>
            <a:off x="39179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5" name="Oval 17"/>
          <p:cNvSpPr>
            <a:spLocks noChangeArrowheads="1"/>
          </p:cNvSpPr>
          <p:nvPr/>
        </p:nvSpPr>
        <p:spPr bwMode="auto">
          <a:xfrm>
            <a:off x="41465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6" name="Oval 18"/>
          <p:cNvSpPr>
            <a:spLocks noChangeArrowheads="1"/>
          </p:cNvSpPr>
          <p:nvPr/>
        </p:nvSpPr>
        <p:spPr bwMode="auto">
          <a:xfrm>
            <a:off x="33845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7" name="Oval 19"/>
          <p:cNvSpPr>
            <a:spLocks noChangeArrowheads="1"/>
          </p:cNvSpPr>
          <p:nvPr/>
        </p:nvSpPr>
        <p:spPr bwMode="auto">
          <a:xfrm>
            <a:off x="3384550" y="40386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8" name="Oval 20"/>
          <p:cNvSpPr>
            <a:spLocks noChangeArrowheads="1"/>
          </p:cNvSpPr>
          <p:nvPr/>
        </p:nvSpPr>
        <p:spPr bwMode="auto">
          <a:xfrm>
            <a:off x="42989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79" name="Oval 21"/>
          <p:cNvSpPr>
            <a:spLocks noChangeArrowheads="1"/>
          </p:cNvSpPr>
          <p:nvPr/>
        </p:nvSpPr>
        <p:spPr bwMode="auto">
          <a:xfrm>
            <a:off x="3536950" y="4191000"/>
            <a:ext cx="1524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15380" name="AutoShape 22"/>
          <p:cNvSpPr>
            <a:spLocks noChangeArrowheads="1"/>
          </p:cNvSpPr>
          <p:nvPr/>
        </p:nvSpPr>
        <p:spPr bwMode="auto">
          <a:xfrm rot="-5400000">
            <a:off x="3498850" y="4457700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graphicFrame>
        <p:nvGraphicFramePr>
          <p:cNvPr id="15381" name="Object 24"/>
          <p:cNvGraphicFramePr>
            <a:graphicFrameLocks noChangeAspect="1"/>
          </p:cNvGraphicFramePr>
          <p:nvPr/>
        </p:nvGraphicFramePr>
        <p:xfrm>
          <a:off x="1295400" y="4114800"/>
          <a:ext cx="1254125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3" imgW="622030" imgH="1218671" progId="Equation.DSMT4">
                  <p:embed/>
                </p:oleObj>
              </mc:Choice>
              <mc:Fallback>
                <p:oleObj name="Equation" r:id="rId3" imgW="622030" imgH="1218671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1254125" cy="2286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2" name="Line 25"/>
          <p:cNvSpPr>
            <a:spLocks noChangeShapeType="1"/>
          </p:cNvSpPr>
          <p:nvPr/>
        </p:nvSpPr>
        <p:spPr bwMode="auto">
          <a:xfrm>
            <a:off x="3121025" y="4343400"/>
            <a:ext cx="1450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15383" name="Object 26"/>
          <p:cNvGraphicFramePr>
            <a:graphicFrameLocks noChangeAspect="1"/>
          </p:cNvGraphicFramePr>
          <p:nvPr/>
        </p:nvGraphicFramePr>
        <p:xfrm>
          <a:off x="6477000" y="5029200"/>
          <a:ext cx="2438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5" imgW="1180588" imgH="266584" progId="Equation.DSMT4">
                  <p:embed/>
                </p:oleObj>
              </mc:Choice>
              <mc:Fallback>
                <p:oleObj name="Equation" r:id="rId5" imgW="1180588" imgH="266584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29200"/>
                        <a:ext cx="2438400" cy="6096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384" name="Straight Connector 27"/>
          <p:cNvCxnSpPr>
            <a:cxnSpLocks noChangeShapeType="1"/>
          </p:cNvCxnSpPr>
          <p:nvPr/>
        </p:nvCxnSpPr>
        <p:spPr bwMode="auto">
          <a:xfrm>
            <a:off x="1219200" y="1600200"/>
            <a:ext cx="7620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5" name="Straight Connector 26"/>
          <p:cNvCxnSpPr>
            <a:cxnSpLocks noChangeShapeType="1"/>
            <a:stCxn id="15364" idx="2"/>
          </p:cNvCxnSpPr>
          <p:nvPr/>
        </p:nvCxnSpPr>
        <p:spPr bwMode="auto">
          <a:xfrm rot="16200000" flipH="1">
            <a:off x="4606132" y="2777331"/>
            <a:ext cx="38735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86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454AD8-CF60-42C3-9006-086B3B0AD507}" type="slidenum">
              <a:rPr lang="en-US" altLang="vi-VN" sz="1400">
                <a:latin typeface="Arial" panose="020B0604020202020204" pitchFamily="34" charset="0"/>
              </a:rPr>
              <a:pPr/>
              <a:t>3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5387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16963" cy="4572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Ví duï: So saùnh 3 taäp döõ lieäu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7077075" y="1981200"/>
            <a:ext cx="1838325" cy="803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600" b="1"/>
              <a:t>           </a:t>
            </a:r>
            <a:r>
              <a:rPr lang="en-US" b="1"/>
              <a:t>= 15,5</a:t>
            </a:r>
            <a:endParaRPr lang="en-US" sz="2000" b="1" dirty="0"/>
          </a:p>
          <a:p>
            <a:pPr algn="l">
              <a:lnSpc>
                <a:spcPct val="30000"/>
              </a:lnSpc>
              <a:spcBef>
                <a:spcPct val="50000"/>
              </a:spcBef>
              <a:defRPr/>
            </a:pPr>
            <a:r>
              <a:rPr lang="en-US" sz="2800" b="1" dirty="0"/>
              <a:t>  </a:t>
            </a:r>
            <a:r>
              <a:rPr lang="en-US" b="1" dirty="0"/>
              <a:t>s  </a:t>
            </a:r>
            <a:r>
              <a:rPr lang="en-US" b="1"/>
              <a:t>= 3,338         </a:t>
            </a:r>
            <a:endParaRPr lang="en-US" sz="2000" b="1" dirty="0"/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981075" y="2654300"/>
            <a:ext cx="55721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/>
              <a:t>11    12    13    14    15    16    17    18    19    20   21</a:t>
            </a:r>
          </a:p>
        </p:txBody>
      </p:sp>
      <p:sp>
        <p:nvSpPr>
          <p:cNvPr id="43013" name="Oval 6"/>
          <p:cNvSpPr>
            <a:spLocks noChangeArrowheads="1"/>
          </p:cNvSpPr>
          <p:nvPr/>
        </p:nvSpPr>
        <p:spPr bwMode="auto">
          <a:xfrm>
            <a:off x="10620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4" name="Oval 7"/>
          <p:cNvSpPr>
            <a:spLocks noChangeArrowheads="1"/>
          </p:cNvSpPr>
          <p:nvPr/>
        </p:nvSpPr>
        <p:spPr bwMode="auto">
          <a:xfrm>
            <a:off x="15954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5" name="Oval 8"/>
          <p:cNvSpPr>
            <a:spLocks noChangeArrowheads="1"/>
          </p:cNvSpPr>
          <p:nvPr/>
        </p:nvSpPr>
        <p:spPr bwMode="auto">
          <a:xfrm>
            <a:off x="21288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6" name="Oval 9"/>
          <p:cNvSpPr>
            <a:spLocks noChangeArrowheads="1"/>
          </p:cNvSpPr>
          <p:nvPr/>
        </p:nvSpPr>
        <p:spPr bwMode="auto">
          <a:xfrm>
            <a:off x="36528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7" name="Oval 10"/>
          <p:cNvSpPr>
            <a:spLocks noChangeArrowheads="1"/>
          </p:cNvSpPr>
          <p:nvPr/>
        </p:nvSpPr>
        <p:spPr bwMode="auto">
          <a:xfrm>
            <a:off x="3652838" y="22098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8" name="Oval 11"/>
          <p:cNvSpPr>
            <a:spLocks noChangeArrowheads="1"/>
          </p:cNvSpPr>
          <p:nvPr/>
        </p:nvSpPr>
        <p:spPr bwMode="auto">
          <a:xfrm>
            <a:off x="41100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19" name="Oval 12"/>
          <p:cNvSpPr>
            <a:spLocks noChangeArrowheads="1"/>
          </p:cNvSpPr>
          <p:nvPr/>
        </p:nvSpPr>
        <p:spPr bwMode="auto">
          <a:xfrm>
            <a:off x="46434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0" name="Oval 13"/>
          <p:cNvSpPr>
            <a:spLocks noChangeArrowheads="1"/>
          </p:cNvSpPr>
          <p:nvPr/>
        </p:nvSpPr>
        <p:spPr bwMode="auto">
          <a:xfrm>
            <a:off x="6091238" y="24384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1" name="Rectangle 14"/>
          <p:cNvSpPr>
            <a:spLocks noChangeArrowheads="1"/>
          </p:cNvSpPr>
          <p:nvPr/>
        </p:nvSpPr>
        <p:spPr bwMode="auto">
          <a:xfrm>
            <a:off x="981075" y="4102100"/>
            <a:ext cx="54959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/>
              <a:t>11    12    13    14    15    16    17    18    19    20   21</a:t>
            </a:r>
          </a:p>
        </p:txBody>
      </p:sp>
      <p:sp>
        <p:nvSpPr>
          <p:cNvPr id="43022" name="Rectangle 15"/>
          <p:cNvSpPr>
            <a:spLocks noChangeArrowheads="1"/>
          </p:cNvSpPr>
          <p:nvPr/>
        </p:nvSpPr>
        <p:spPr bwMode="auto">
          <a:xfrm>
            <a:off x="1063625" y="3354388"/>
            <a:ext cx="1292225" cy="406400"/>
          </a:xfrm>
          <a:prstGeom prst="rect">
            <a:avLst/>
          </a:prstGeom>
          <a:solidFill>
            <a:srgbClr val="FFABAB"/>
          </a:solidFill>
          <a:ln w="12700">
            <a:solidFill>
              <a:srgbClr val="FEEBBC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000" b="1">
                <a:latin typeface="VNI-Times" pitchFamily="2" charset="0"/>
              </a:rPr>
              <a:t>Döõ lieäu B</a:t>
            </a:r>
            <a:endParaRPr lang="en-US" altLang="vi-VN" b="1"/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1063625" y="1830388"/>
            <a:ext cx="1292225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FEEBBC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VNI-Times" pitchFamily="2" charset="0"/>
              </a:rPr>
              <a:t>Döõ lieäu  A</a:t>
            </a:r>
            <a:endParaRPr lang="en-US" sz="1800" b="1"/>
          </a:p>
        </p:txBody>
      </p:sp>
      <p:sp>
        <p:nvSpPr>
          <p:cNvPr id="43024" name="Line 17"/>
          <p:cNvSpPr>
            <a:spLocks noChangeShapeType="1"/>
          </p:cNvSpPr>
          <p:nvPr/>
        </p:nvSpPr>
        <p:spPr bwMode="auto">
          <a:xfrm>
            <a:off x="1155700" y="4114800"/>
            <a:ext cx="51831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3025" name="Oval 18"/>
          <p:cNvSpPr>
            <a:spLocks noChangeArrowheads="1"/>
          </p:cNvSpPr>
          <p:nvPr/>
        </p:nvSpPr>
        <p:spPr bwMode="auto">
          <a:xfrm>
            <a:off x="3119438" y="3886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6" name="Oval 19"/>
          <p:cNvSpPr>
            <a:spLocks noChangeArrowheads="1"/>
          </p:cNvSpPr>
          <p:nvPr/>
        </p:nvSpPr>
        <p:spPr bwMode="auto">
          <a:xfrm>
            <a:off x="3652838" y="3886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7" name="Oval 20"/>
          <p:cNvSpPr>
            <a:spLocks noChangeArrowheads="1"/>
          </p:cNvSpPr>
          <p:nvPr/>
        </p:nvSpPr>
        <p:spPr bwMode="auto">
          <a:xfrm>
            <a:off x="3119438" y="36576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8" name="Oval 21"/>
          <p:cNvSpPr>
            <a:spLocks noChangeArrowheads="1"/>
          </p:cNvSpPr>
          <p:nvPr/>
        </p:nvSpPr>
        <p:spPr bwMode="auto">
          <a:xfrm>
            <a:off x="3652838" y="36576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29" name="Oval 22"/>
          <p:cNvSpPr>
            <a:spLocks noChangeArrowheads="1"/>
          </p:cNvSpPr>
          <p:nvPr/>
        </p:nvSpPr>
        <p:spPr bwMode="auto">
          <a:xfrm>
            <a:off x="3119438" y="34290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0" name="Oval 23"/>
          <p:cNvSpPr>
            <a:spLocks noChangeArrowheads="1"/>
          </p:cNvSpPr>
          <p:nvPr/>
        </p:nvSpPr>
        <p:spPr bwMode="auto">
          <a:xfrm>
            <a:off x="3652838" y="34290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1" name="Oval 24"/>
          <p:cNvSpPr>
            <a:spLocks noChangeArrowheads="1"/>
          </p:cNvSpPr>
          <p:nvPr/>
        </p:nvSpPr>
        <p:spPr bwMode="auto">
          <a:xfrm>
            <a:off x="2662238" y="3886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2" name="Oval 25"/>
          <p:cNvSpPr>
            <a:spLocks noChangeArrowheads="1"/>
          </p:cNvSpPr>
          <p:nvPr/>
        </p:nvSpPr>
        <p:spPr bwMode="auto">
          <a:xfrm>
            <a:off x="4110038" y="3886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3" name="Rectangle 26"/>
          <p:cNvSpPr>
            <a:spLocks noChangeArrowheads="1"/>
          </p:cNvSpPr>
          <p:nvPr/>
        </p:nvSpPr>
        <p:spPr bwMode="auto">
          <a:xfrm>
            <a:off x="7081838" y="3657600"/>
            <a:ext cx="1833562" cy="766763"/>
          </a:xfrm>
          <a:prstGeom prst="rect">
            <a:avLst/>
          </a:prstGeom>
          <a:solidFill>
            <a:srgbClr val="FFABA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sz="1600" b="1"/>
              <a:t>       </a:t>
            </a:r>
            <a:r>
              <a:rPr lang="en-US" altLang="vi-VN" sz="2000" b="1"/>
              <a:t>= 15,5 </a:t>
            </a:r>
            <a:r>
              <a:rPr lang="en-US" altLang="vi-VN" sz="2800" b="1"/>
              <a:t/>
            </a:r>
            <a:br>
              <a:rPr lang="en-US" altLang="vi-VN" sz="2800" b="1"/>
            </a:br>
            <a:r>
              <a:rPr lang="en-US" altLang="vi-VN" b="1"/>
              <a:t>s = </a:t>
            </a:r>
            <a:r>
              <a:rPr lang="en-US" altLang="vi-VN" sz="2000" b="1"/>
              <a:t>0,9258</a:t>
            </a:r>
          </a:p>
        </p:txBody>
      </p:sp>
      <p:sp>
        <p:nvSpPr>
          <p:cNvPr id="43034" name="Rectangle 27"/>
          <p:cNvSpPr>
            <a:spLocks noChangeArrowheads="1"/>
          </p:cNvSpPr>
          <p:nvPr/>
        </p:nvSpPr>
        <p:spPr bwMode="auto">
          <a:xfrm>
            <a:off x="981075" y="5638800"/>
            <a:ext cx="57245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vi-VN" sz="2000" b="1"/>
              <a:t>11    12    13    14    15    16    17    18    19    20   21</a:t>
            </a:r>
          </a:p>
        </p:txBody>
      </p:sp>
      <p:sp>
        <p:nvSpPr>
          <p:cNvPr id="43035" name="Line 28"/>
          <p:cNvSpPr>
            <a:spLocks noChangeShapeType="1"/>
          </p:cNvSpPr>
          <p:nvPr/>
        </p:nvSpPr>
        <p:spPr bwMode="auto">
          <a:xfrm>
            <a:off x="1155700" y="5638800"/>
            <a:ext cx="51831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3036" name="Oval 29"/>
          <p:cNvSpPr>
            <a:spLocks noChangeArrowheads="1"/>
          </p:cNvSpPr>
          <p:nvPr/>
        </p:nvSpPr>
        <p:spPr bwMode="auto">
          <a:xfrm>
            <a:off x="1062038" y="5410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7" name="Oval 30"/>
          <p:cNvSpPr>
            <a:spLocks noChangeArrowheads="1"/>
          </p:cNvSpPr>
          <p:nvPr/>
        </p:nvSpPr>
        <p:spPr bwMode="auto">
          <a:xfrm>
            <a:off x="1062038" y="51816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8" name="Oval 31"/>
          <p:cNvSpPr>
            <a:spLocks noChangeArrowheads="1"/>
          </p:cNvSpPr>
          <p:nvPr/>
        </p:nvSpPr>
        <p:spPr bwMode="auto">
          <a:xfrm>
            <a:off x="1062038" y="49530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39" name="Oval 32"/>
          <p:cNvSpPr>
            <a:spLocks noChangeArrowheads="1"/>
          </p:cNvSpPr>
          <p:nvPr/>
        </p:nvSpPr>
        <p:spPr bwMode="auto">
          <a:xfrm>
            <a:off x="5634038" y="5410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40" name="Oval 33"/>
          <p:cNvSpPr>
            <a:spLocks noChangeArrowheads="1"/>
          </p:cNvSpPr>
          <p:nvPr/>
        </p:nvSpPr>
        <p:spPr bwMode="auto">
          <a:xfrm>
            <a:off x="5634038" y="51816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41" name="Oval 34"/>
          <p:cNvSpPr>
            <a:spLocks noChangeArrowheads="1"/>
          </p:cNvSpPr>
          <p:nvPr/>
        </p:nvSpPr>
        <p:spPr bwMode="auto">
          <a:xfrm>
            <a:off x="5634038" y="49530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42" name="Oval 35"/>
          <p:cNvSpPr>
            <a:spLocks noChangeArrowheads="1"/>
          </p:cNvSpPr>
          <p:nvPr/>
        </p:nvSpPr>
        <p:spPr bwMode="auto">
          <a:xfrm>
            <a:off x="1595438" y="5410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43" name="Oval 36"/>
          <p:cNvSpPr>
            <a:spLocks noChangeArrowheads="1"/>
          </p:cNvSpPr>
          <p:nvPr/>
        </p:nvSpPr>
        <p:spPr bwMode="auto">
          <a:xfrm>
            <a:off x="5176838" y="5410200"/>
            <a:ext cx="228600" cy="228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3044" name="Rectangle 37"/>
          <p:cNvSpPr>
            <a:spLocks noChangeArrowheads="1"/>
          </p:cNvSpPr>
          <p:nvPr/>
        </p:nvSpPr>
        <p:spPr bwMode="auto">
          <a:xfrm>
            <a:off x="7081838" y="5181600"/>
            <a:ext cx="1833562" cy="766763"/>
          </a:xfrm>
          <a:prstGeom prst="rect">
            <a:avLst/>
          </a:prstGeom>
          <a:solidFill>
            <a:srgbClr val="AFC2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altLang="vi-VN" sz="2000" b="1"/>
              <a:t>        = 15,5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en-US" altLang="vi-VN" sz="2800" b="1"/>
              <a:t>  </a:t>
            </a:r>
            <a:r>
              <a:rPr lang="en-US" altLang="vi-VN" b="1"/>
              <a:t>s  = 4,57</a:t>
            </a:r>
          </a:p>
        </p:txBody>
      </p:sp>
      <p:sp>
        <p:nvSpPr>
          <p:cNvPr id="43045" name="Rectangle 38"/>
          <p:cNvSpPr>
            <a:spLocks noChangeArrowheads="1"/>
          </p:cNvSpPr>
          <p:nvPr/>
        </p:nvSpPr>
        <p:spPr bwMode="auto">
          <a:xfrm>
            <a:off x="1520825" y="4802188"/>
            <a:ext cx="1292225" cy="406400"/>
          </a:xfrm>
          <a:prstGeom prst="rect">
            <a:avLst/>
          </a:prstGeom>
          <a:solidFill>
            <a:srgbClr val="AFC2FF"/>
          </a:solidFill>
          <a:ln w="12700">
            <a:solidFill>
              <a:srgbClr val="FEEBBC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000" b="1">
                <a:latin typeface="VNI-Times" pitchFamily="2" charset="0"/>
              </a:rPr>
              <a:t>Döõ lieäu C</a:t>
            </a:r>
            <a:endParaRPr lang="en-US" altLang="vi-VN" b="1"/>
          </a:p>
        </p:txBody>
      </p:sp>
      <p:sp>
        <p:nvSpPr>
          <p:cNvPr id="43046" name="Line 39"/>
          <p:cNvSpPr>
            <a:spLocks noChangeShapeType="1"/>
          </p:cNvSpPr>
          <p:nvPr/>
        </p:nvSpPr>
        <p:spPr bwMode="auto">
          <a:xfrm>
            <a:off x="1066800" y="2971800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cxnSp>
        <p:nvCxnSpPr>
          <p:cNvPr id="43047" name="Straight Connector 41"/>
          <p:cNvCxnSpPr>
            <a:cxnSpLocks noChangeShapeType="1"/>
          </p:cNvCxnSpPr>
          <p:nvPr/>
        </p:nvCxnSpPr>
        <p:spPr bwMode="auto">
          <a:xfrm>
            <a:off x="228600" y="11430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3048" name="Object 40"/>
          <p:cNvGraphicFramePr>
            <a:graphicFrameLocks noChangeAspect="1"/>
          </p:cNvGraphicFramePr>
          <p:nvPr/>
        </p:nvGraphicFramePr>
        <p:xfrm>
          <a:off x="7239000" y="19812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9" name="Equation" r:id="rId3" imgW="126780" imgH="215526" progId="Equation.DSMT4">
                  <p:embed/>
                </p:oleObj>
              </mc:Choice>
              <mc:Fallback>
                <p:oleObj name="Equation" r:id="rId3" imgW="126780" imgH="21552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981200"/>
                        <a:ext cx="457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49" name="Object 41"/>
          <p:cNvGraphicFramePr>
            <a:graphicFrameLocks noChangeAspect="1"/>
          </p:cNvGraphicFramePr>
          <p:nvPr/>
        </p:nvGraphicFramePr>
        <p:xfrm>
          <a:off x="7086600" y="36576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Equation" r:id="rId5" imgW="126780" imgH="215526" progId="Equation.DSMT4">
                  <p:embed/>
                </p:oleObj>
              </mc:Choice>
              <mc:Fallback>
                <p:oleObj name="Equation" r:id="rId5" imgW="126780" imgH="21552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657600"/>
                        <a:ext cx="457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50" name="Object 42"/>
          <p:cNvGraphicFramePr>
            <a:graphicFrameLocks noChangeAspect="1"/>
          </p:cNvGraphicFramePr>
          <p:nvPr/>
        </p:nvGraphicFramePr>
        <p:xfrm>
          <a:off x="7239000" y="51816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Equation" r:id="rId6" imgW="126780" imgH="215526" progId="Equation.DSMT4">
                  <p:embed/>
                </p:oleObj>
              </mc:Choice>
              <mc:Fallback>
                <p:oleObj name="Equation" r:id="rId6" imgW="126780" imgH="215526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181600"/>
                        <a:ext cx="457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1" name="Slide Number Placeholder 4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87993F-D62E-4B32-AEA4-0F51A52E7AFE}" type="slidenum">
              <a:rPr lang="en-US" altLang="vi-VN" sz="1400">
                <a:latin typeface="Arial" panose="020B0604020202020204" pitchFamily="34" charset="0"/>
              </a:rPr>
              <a:pPr/>
              <a:t>30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305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48768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Caùc coâng thöùc khai trieån tính phöông sai maãu</a:t>
            </a:r>
          </a:p>
          <a:p>
            <a:pPr lvl="1"/>
            <a:r>
              <a:rPr lang="en-US" altLang="vi-VN" smtClean="0">
                <a:latin typeface="VNI-Times" pitchFamily="2" charset="0"/>
              </a:rPr>
              <a:t>Phöông sai maãu</a:t>
            </a: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</a:t>
            </a:r>
          </a:p>
          <a:p>
            <a:endParaRPr lang="en-US" altLang="vi-VN" smtClean="0"/>
          </a:p>
        </p:txBody>
      </p:sp>
      <p:graphicFrame>
        <p:nvGraphicFramePr>
          <p:cNvPr id="44035" name="Object 5"/>
          <p:cNvGraphicFramePr>
            <a:graphicFrameLocks noChangeAspect="1"/>
          </p:cNvGraphicFramePr>
          <p:nvPr/>
        </p:nvGraphicFramePr>
        <p:xfrm>
          <a:off x="4038600" y="4305300"/>
          <a:ext cx="3048000" cy="195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5" name="Equation" r:id="rId3" imgW="1358310" imgH="863225" progId="Equation.DSMT4">
                  <p:embed/>
                </p:oleObj>
              </mc:Choice>
              <mc:Fallback>
                <p:oleObj name="Equation" r:id="rId3" imgW="1358310" imgH="86322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05300"/>
                        <a:ext cx="3048000" cy="195897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44037" name="Straight Connector 7"/>
          <p:cNvCxnSpPr>
            <a:cxnSpLocks noChangeShapeType="1"/>
          </p:cNvCxnSpPr>
          <p:nvPr/>
        </p:nvCxnSpPr>
        <p:spPr bwMode="auto">
          <a:xfrm>
            <a:off x="533400" y="1371600"/>
            <a:ext cx="83820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4038" name="Object 7"/>
          <p:cNvGraphicFramePr>
            <a:graphicFrameLocks noChangeAspect="1"/>
          </p:cNvGraphicFramePr>
          <p:nvPr/>
        </p:nvGraphicFramePr>
        <p:xfrm>
          <a:off x="3771900" y="2362200"/>
          <a:ext cx="37719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6" name="Equation" r:id="rId5" imgW="1168400" imgH="609600" progId="Equation.DSMT4">
                  <p:embed/>
                </p:oleObj>
              </mc:Choice>
              <mc:Fallback>
                <p:oleObj name="Equation" r:id="rId5" imgW="1168400" imgH="609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362200"/>
                        <a:ext cx="3771900" cy="16764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3ADF59-0AB7-465C-B8C7-40552E763CF2}" type="slidenum">
              <a:rPr lang="en-US" altLang="vi-VN" sz="1400">
                <a:latin typeface="Arial" panose="020B0604020202020204" pitchFamily="34" charset="0"/>
              </a:rPr>
              <a:pPr/>
              <a:t>31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404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4495800"/>
          </a:xfrm>
        </p:spPr>
        <p:txBody>
          <a:bodyPr/>
          <a:lstStyle/>
          <a:p>
            <a:pPr lvl="1"/>
            <a:r>
              <a:rPr lang="en-US" altLang="vi-VN" smtClean="0">
                <a:latin typeface="VNI-Times" pitchFamily="2" charset="0"/>
              </a:rPr>
              <a:t>Phöông sai toång theå</a:t>
            </a: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</p:txBody>
      </p:sp>
      <p:graphicFrame>
        <p:nvGraphicFramePr>
          <p:cNvPr id="45059" name="Object 0"/>
          <p:cNvGraphicFramePr>
            <a:graphicFrameLocks noChangeAspect="1"/>
          </p:cNvGraphicFramePr>
          <p:nvPr/>
        </p:nvGraphicFramePr>
        <p:xfrm>
          <a:off x="2667000" y="2286000"/>
          <a:ext cx="3276600" cy="196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Equation" r:id="rId3" imgW="1016000" imgH="609600" progId="Equation.DSMT4">
                  <p:embed/>
                </p:oleObj>
              </mc:Choice>
              <mc:Fallback>
                <p:oleObj name="Equation" r:id="rId3" imgW="1016000" imgH="60960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86000"/>
                        <a:ext cx="3276600" cy="19653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0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45061" name="Straight Connector 6"/>
          <p:cNvCxnSpPr>
            <a:cxnSpLocks noChangeShapeType="1"/>
          </p:cNvCxnSpPr>
          <p:nvPr/>
        </p:nvCxnSpPr>
        <p:spPr bwMode="auto">
          <a:xfrm>
            <a:off x="228600" y="13716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445ADB-E322-46ED-B2DB-F211ADF95513}" type="slidenum">
              <a:rPr lang="en-US" altLang="vi-VN" sz="1400">
                <a:latin typeface="Arial" panose="020B0604020202020204" pitchFamily="34" charset="0"/>
              </a:rPr>
              <a:pPr/>
              <a:t>32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5063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50292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Heä soá bieán thieân (Coefficient of Variation)</a:t>
            </a:r>
          </a:p>
          <a:p>
            <a:pPr lvl="1"/>
            <a:r>
              <a:rPr lang="en-US" altLang="vi-VN" smtClean="0">
                <a:latin typeface="VNI-Times" pitchFamily="2" charset="0"/>
              </a:rPr>
              <a:t>Döõ lieäu maãu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 lvl="1"/>
            <a:r>
              <a:rPr lang="en-US" altLang="vi-VN" smtClean="0">
                <a:latin typeface="VNI-Times" pitchFamily="2" charset="0"/>
              </a:rPr>
              <a:t>Toång theå</a:t>
            </a:r>
          </a:p>
          <a:p>
            <a:endParaRPr lang="en-US" altLang="vi-VN" smtClean="0">
              <a:latin typeface="VNI-Times" pitchFamily="2" charset="0"/>
            </a:endParaRPr>
          </a:p>
        </p:txBody>
      </p:sp>
      <p:graphicFrame>
        <p:nvGraphicFramePr>
          <p:cNvPr id="46083" name="Object 4"/>
          <p:cNvGraphicFramePr>
            <a:graphicFrameLocks noChangeAspect="1"/>
          </p:cNvGraphicFramePr>
          <p:nvPr/>
        </p:nvGraphicFramePr>
        <p:xfrm>
          <a:off x="2424113" y="2743200"/>
          <a:ext cx="47561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3" name="Equation" r:id="rId3" imgW="1066337" imgH="393529" progId="Equation.DSMT4">
                  <p:embed/>
                </p:oleObj>
              </mc:Choice>
              <mc:Fallback>
                <p:oleObj name="Equation" r:id="rId3" imgW="1066337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743200"/>
                        <a:ext cx="4756150" cy="12192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5"/>
          <p:cNvGraphicFramePr>
            <a:graphicFrameLocks noChangeAspect="1"/>
          </p:cNvGraphicFramePr>
          <p:nvPr/>
        </p:nvGraphicFramePr>
        <p:xfrm>
          <a:off x="2895600" y="4770438"/>
          <a:ext cx="3886200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4" name="Equation" r:id="rId5" imgW="1079500" imgH="419100" progId="Equation.DSMT4">
                  <p:embed/>
                </p:oleObj>
              </mc:Choice>
              <mc:Fallback>
                <p:oleObj name="Equation" r:id="rId5" imgW="10795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70438"/>
                        <a:ext cx="3886200" cy="1173162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868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altLang="vi-VN" sz="4000">
                <a:latin typeface="VNI-Times" pitchFamily="2" charset="0"/>
              </a:rPr>
              <a:t>Ño löôøng ñoä phaân taùn (tt)</a:t>
            </a:r>
            <a:endParaRPr kumimoji="1" lang="en-US" altLang="vi-VN" sz="4800">
              <a:latin typeface="VNI-Times" pitchFamily="2" charset="0"/>
            </a:endParaRPr>
          </a:p>
        </p:txBody>
      </p:sp>
      <p:cxnSp>
        <p:nvCxnSpPr>
          <p:cNvPr id="46086" name="Straight Connector 7"/>
          <p:cNvCxnSpPr>
            <a:cxnSpLocks noChangeShapeType="1"/>
          </p:cNvCxnSpPr>
          <p:nvPr/>
        </p:nvCxnSpPr>
        <p:spPr bwMode="auto">
          <a:xfrm>
            <a:off x="228600" y="13716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0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B34E37-A788-4BA9-8914-43E3428C7796}" type="slidenum">
              <a:rPr lang="en-US" altLang="vi-VN" sz="1400">
                <a:latin typeface="Arial" panose="020B0604020202020204" pitchFamily="34" charset="0"/>
              </a:rPr>
              <a:pPr/>
              <a:t>33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608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914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>Hình daùng phaân phoái cuûa daõy soá (Shape)</a:t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mtClean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4495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Heä soá leäch.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Coâng thöùc cuûa Pearson.</a:t>
            </a:r>
          </a:p>
          <a:p>
            <a:r>
              <a:rPr lang="en-US" altLang="vi-VN" smtClean="0">
                <a:latin typeface="VNI-Times" pitchFamily="2" charset="0"/>
              </a:rPr>
              <a:t>Xaùc ñònh cho döõ lieäu maãu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s</a:t>
            </a:r>
            <a:r>
              <a:rPr lang="en-US" altLang="vi-VN" baseline="-25000" smtClean="0">
                <a:latin typeface="VNI-Times" pitchFamily="2" charset="0"/>
              </a:rPr>
              <a:t>k</a:t>
            </a:r>
            <a:r>
              <a:rPr lang="en-US" altLang="vi-VN" smtClean="0">
                <a:latin typeface="VNI-Times" pitchFamily="2" charset="0"/>
              </a:rPr>
              <a:t>: heä soá leäch (Skew)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/>
          </a:p>
        </p:txBody>
      </p:sp>
      <p:graphicFrame>
        <p:nvGraphicFramePr>
          <p:cNvPr id="47108" name="Object 0"/>
          <p:cNvGraphicFramePr>
            <a:graphicFrameLocks noChangeAspect="1"/>
          </p:cNvGraphicFramePr>
          <p:nvPr/>
        </p:nvGraphicFramePr>
        <p:xfrm>
          <a:off x="2590800" y="3429000"/>
          <a:ext cx="38862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Equation" r:id="rId3" imgW="977476" imgH="393529" progId="Equation.DSMT4">
                  <p:embed/>
                </p:oleObj>
              </mc:Choice>
              <mc:Fallback>
                <p:oleObj name="Equation" r:id="rId3" imgW="977476" imgH="393529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3886200" cy="1524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109" name="Straight Connector 7"/>
          <p:cNvCxnSpPr>
            <a:cxnSpLocks noChangeShapeType="1"/>
          </p:cNvCxnSpPr>
          <p:nvPr/>
        </p:nvCxnSpPr>
        <p:spPr bwMode="auto">
          <a:xfrm>
            <a:off x="228600" y="12954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E26941-DEAC-4725-A259-676E1FE811B4}" type="slidenum">
              <a:rPr lang="en-US" altLang="vi-VN" sz="1400">
                <a:latin typeface="Arial" panose="020B0604020202020204" pitchFamily="34" charset="0"/>
              </a:rPr>
              <a:pPr/>
              <a:t>34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7111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16963" cy="44958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Xaùc ñònh cho toång theå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/>
            </a:r>
            <a:br>
              <a:rPr lang="en-US" altLang="vi-VN" smtClean="0">
                <a:latin typeface="VNI-Times" pitchFamily="2" charset="0"/>
              </a:rPr>
            </a:br>
            <a:r>
              <a:rPr lang="en-US" altLang="vi-VN" smtClean="0">
                <a:latin typeface="VNI-Times" pitchFamily="2" charset="0"/>
              </a:rPr>
              <a:t/>
            </a:r>
            <a:br>
              <a:rPr lang="en-US" altLang="vi-VN" smtClean="0">
                <a:latin typeface="VNI-Times" pitchFamily="2" charset="0"/>
              </a:rPr>
            </a:br>
            <a:endParaRPr lang="en-US" altLang="vi-VN" smtClean="0">
              <a:latin typeface="VNI-Times" pitchFamily="2" charset="0"/>
            </a:endParaRPr>
          </a:p>
        </p:txBody>
      </p:sp>
      <p:graphicFrame>
        <p:nvGraphicFramePr>
          <p:cNvPr id="48131" name="Object 4"/>
          <p:cNvGraphicFramePr>
            <a:graphicFrameLocks noChangeAspect="1"/>
          </p:cNvGraphicFramePr>
          <p:nvPr/>
        </p:nvGraphicFramePr>
        <p:xfrm>
          <a:off x="2209800" y="2743200"/>
          <a:ext cx="51816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8" name="Equation" r:id="rId3" imgW="990170" imgH="393529" progId="Equation.DSMT4">
                  <p:embed/>
                </p:oleObj>
              </mc:Choice>
              <mc:Fallback>
                <p:oleObj name="Equation" r:id="rId3" imgW="990170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43200"/>
                        <a:ext cx="5181600" cy="1905000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915400" cy="914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>Hình daùng phaân phoái cuûa daõy soá (Shape)</a:t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mtClean="0">
              <a:solidFill>
                <a:schemeClr val="tx1"/>
              </a:solidFill>
              <a:latin typeface="VNI-Times" pitchFamily="2" charset="0"/>
            </a:endParaRPr>
          </a:p>
        </p:txBody>
      </p:sp>
      <p:cxnSp>
        <p:nvCxnSpPr>
          <p:cNvPr id="48133" name="Straight Connector 9"/>
          <p:cNvCxnSpPr>
            <a:cxnSpLocks noChangeShapeType="1"/>
          </p:cNvCxnSpPr>
          <p:nvPr/>
        </p:nvCxnSpPr>
        <p:spPr bwMode="auto">
          <a:xfrm>
            <a:off x="228600" y="12954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1154E5-C2DD-4720-B8F9-5C07EC140457}" type="slidenum">
              <a:rPr lang="en-US" altLang="vi-VN" sz="1400">
                <a:latin typeface="Arial" panose="020B0604020202020204" pitchFamily="34" charset="0"/>
              </a:rPr>
              <a:pPr/>
              <a:t>35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8135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mtClean="0">
                <a:hlinkClick r:id="rId2" tooltip="dịch vụ giải bài tập tất cả các môn học, cấp học"/>
              </a:rPr>
              <a:t>Dịch </a:t>
            </a:r>
            <a:r>
              <a:rPr lang="vi-VN">
                <a:hlinkClick r:id="rId2" tooltip="dịch vụ giải bài tập tất cả các môn học, cấp học"/>
              </a:rPr>
              <a:t>vụ giải bài tập</a:t>
            </a:r>
            <a:endParaRPr lang="vi-VN"/>
          </a:p>
          <a:p>
            <a:r>
              <a:rPr lang="vi-VN">
                <a:hlinkClick r:id="rId3" tooltip="Dịch vụ viết THUÊ luận văn, DỊCH VỤ nhận làm luận văn thạc sĩ, làm thuê luận án tiến sĩ"/>
              </a:rPr>
              <a:t>Dịch vụ viết luận văn</a:t>
            </a:r>
            <a:endParaRPr lang="vi-VN"/>
          </a:p>
          <a:p>
            <a:r>
              <a:rPr lang="vi-VN">
                <a:hlinkClick r:id="rId4" tooltip="Dịch vụ làm tiểu luận thuê"/>
              </a:rPr>
              <a:t>Dịch vụ làm tiểu luận thuê</a:t>
            </a:r>
            <a:endParaRPr lang="vi-VN"/>
          </a:p>
          <a:p>
            <a:r>
              <a:rPr lang="vi-VN">
                <a:hlinkClick r:id="rId5" tooltip="Tổng hợp các dịch vụ của hocthue"/>
              </a:rPr>
              <a:t>Các dịch vụ khác</a:t>
            </a:r>
            <a:endParaRPr lang="vi-VN"/>
          </a:p>
          <a:p>
            <a:r>
              <a:rPr lang="vi-VN">
                <a:hlinkClick r:id="rId6" tooltip="giới thiệu về hocthue.net"/>
              </a:rPr>
              <a:t>Về </a:t>
            </a:r>
            <a:r>
              <a:rPr lang="vi-VN">
                <a:hlinkClick r:id="rId6" tooltip="giới thiệu về hocthue.net"/>
              </a:rPr>
              <a:t>chúng </a:t>
            </a:r>
            <a:r>
              <a:rPr lang="vi-VN" smtClean="0">
                <a:hlinkClick r:id="rId6" tooltip="giới thiệu về hocthue.net"/>
              </a:rPr>
              <a:t>tôi</a:t>
            </a:r>
            <a:r>
              <a:rPr lang="vi-VN" smtClean="0"/>
              <a:t/>
            </a:r>
            <a:br>
              <a:rPr lang="vi-VN" smtClean="0"/>
            </a:br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NNP-ĐHNH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AFE1-3685-40BE-A718-C40012012D9D}" type="slidenum">
              <a:rPr lang="en-US" altLang="vi-VN" smtClean="0"/>
              <a:pPr/>
              <a:t>36</a:t>
            </a:fld>
            <a:endParaRPr lang="en-US" altLang="vi-VN"/>
          </a:p>
        </p:txBody>
      </p:sp>
      <p:pic>
        <p:nvPicPr>
          <p:cNvPr id="41986" name="Picture 2" descr="Nhà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695324"/>
            <a:ext cx="285750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1019175"/>
            <a:ext cx="7772400" cy="685800"/>
          </a:xfrm>
        </p:spPr>
        <p:txBody>
          <a:bodyPr/>
          <a:lstStyle/>
          <a:p>
            <a:pPr algn="ctr"/>
            <a:r>
              <a:rPr lang="en-US" sz="2200" smtClean="0"/>
              <a:t>Dịch vụ hỗ trợ làm bài tập, làm luận văn</a:t>
            </a:r>
            <a:endParaRPr lang="vi-VN" sz="2200"/>
          </a:p>
        </p:txBody>
      </p:sp>
    </p:spTree>
    <p:extLst>
      <p:ext uri="{BB962C8B-B14F-4D97-AF65-F5344CB8AC3E}">
        <p14:creationId xmlns:p14="http://schemas.microsoft.com/office/powerpoint/2010/main" val="9322178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8945563" cy="50292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Ba dạng hình daùng phaân phoái cuûa daõy soá</a:t>
            </a: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3124200" y="2819400"/>
            <a:ext cx="2895600" cy="2438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  <p:sp>
        <p:nvSpPr>
          <p:cNvPr id="49156" name="Freeform 5"/>
          <p:cNvSpPr>
            <a:spLocks/>
          </p:cNvSpPr>
          <p:nvPr/>
        </p:nvSpPr>
        <p:spPr bwMode="auto">
          <a:xfrm>
            <a:off x="2090738" y="3905250"/>
            <a:ext cx="452437" cy="1071563"/>
          </a:xfrm>
          <a:custGeom>
            <a:avLst/>
            <a:gdLst>
              <a:gd name="T0" fmla="*/ 2147483647 w 285"/>
              <a:gd name="T1" fmla="*/ 2147483647 h 675"/>
              <a:gd name="T2" fmla="*/ 2147483647 w 285"/>
              <a:gd name="T3" fmla="*/ 2147483647 h 675"/>
              <a:gd name="T4" fmla="*/ 2147483647 w 285"/>
              <a:gd name="T5" fmla="*/ 2147483647 h 675"/>
              <a:gd name="T6" fmla="*/ 2147483647 w 285"/>
              <a:gd name="T7" fmla="*/ 2147483647 h 675"/>
              <a:gd name="T8" fmla="*/ 2147483647 w 285"/>
              <a:gd name="T9" fmla="*/ 2147483647 h 675"/>
              <a:gd name="T10" fmla="*/ 2147483647 w 285"/>
              <a:gd name="T11" fmla="*/ 2147483647 h 675"/>
              <a:gd name="T12" fmla="*/ 2147483647 w 285"/>
              <a:gd name="T13" fmla="*/ 2147483647 h 675"/>
              <a:gd name="T14" fmla="*/ 2147483647 w 285"/>
              <a:gd name="T15" fmla="*/ 2147483647 h 675"/>
              <a:gd name="T16" fmla="*/ 2147483647 w 285"/>
              <a:gd name="T17" fmla="*/ 2147483647 h 675"/>
              <a:gd name="T18" fmla="*/ 2147483647 w 285"/>
              <a:gd name="T19" fmla="*/ 2147483647 h 675"/>
              <a:gd name="T20" fmla="*/ 2147483647 w 285"/>
              <a:gd name="T21" fmla="*/ 2147483647 h 675"/>
              <a:gd name="T22" fmla="*/ 2147483647 w 285"/>
              <a:gd name="T23" fmla="*/ 2147483647 h 675"/>
              <a:gd name="T24" fmla="*/ 2147483647 w 285"/>
              <a:gd name="T25" fmla="*/ 2147483647 h 675"/>
              <a:gd name="T26" fmla="*/ 2147483647 w 285"/>
              <a:gd name="T27" fmla="*/ 2147483647 h 675"/>
              <a:gd name="T28" fmla="*/ 2147483647 w 285"/>
              <a:gd name="T29" fmla="*/ 2147483647 h 675"/>
              <a:gd name="T30" fmla="*/ 0 w 285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85"/>
              <a:gd name="T49" fmla="*/ 0 h 675"/>
              <a:gd name="T50" fmla="*/ 285 w 285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85" h="675">
                <a:moveTo>
                  <a:pt x="284" y="674"/>
                </a:moveTo>
                <a:lnTo>
                  <a:pt x="254" y="667"/>
                </a:lnTo>
                <a:lnTo>
                  <a:pt x="239" y="659"/>
                </a:lnTo>
                <a:lnTo>
                  <a:pt x="225" y="648"/>
                </a:lnTo>
                <a:lnTo>
                  <a:pt x="210" y="633"/>
                </a:lnTo>
                <a:lnTo>
                  <a:pt x="195" y="612"/>
                </a:lnTo>
                <a:lnTo>
                  <a:pt x="180" y="583"/>
                </a:lnTo>
                <a:lnTo>
                  <a:pt x="150" y="506"/>
                </a:lnTo>
                <a:lnTo>
                  <a:pt x="119" y="396"/>
                </a:lnTo>
                <a:lnTo>
                  <a:pt x="91" y="263"/>
                </a:lnTo>
                <a:lnTo>
                  <a:pt x="76" y="197"/>
                </a:lnTo>
                <a:lnTo>
                  <a:pt x="61" y="133"/>
                </a:lnTo>
                <a:lnTo>
                  <a:pt x="45" y="78"/>
                </a:lnTo>
                <a:lnTo>
                  <a:pt x="30" y="36"/>
                </a:lnTo>
                <a:lnTo>
                  <a:pt x="15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57" name="Freeform 6"/>
          <p:cNvSpPr>
            <a:spLocks/>
          </p:cNvSpPr>
          <p:nvPr/>
        </p:nvSpPr>
        <p:spPr bwMode="auto">
          <a:xfrm>
            <a:off x="738188" y="3905250"/>
            <a:ext cx="1354137" cy="1071563"/>
          </a:xfrm>
          <a:custGeom>
            <a:avLst/>
            <a:gdLst>
              <a:gd name="T0" fmla="*/ 0 w 853"/>
              <a:gd name="T1" fmla="*/ 2147483647 h 675"/>
              <a:gd name="T2" fmla="*/ 2147483647 w 853"/>
              <a:gd name="T3" fmla="*/ 2147483647 h 675"/>
              <a:gd name="T4" fmla="*/ 2147483647 w 853"/>
              <a:gd name="T5" fmla="*/ 2147483647 h 675"/>
              <a:gd name="T6" fmla="*/ 2147483647 w 853"/>
              <a:gd name="T7" fmla="*/ 2147483647 h 675"/>
              <a:gd name="T8" fmla="*/ 2147483647 w 853"/>
              <a:gd name="T9" fmla="*/ 2147483647 h 675"/>
              <a:gd name="T10" fmla="*/ 2147483647 w 853"/>
              <a:gd name="T11" fmla="*/ 2147483647 h 675"/>
              <a:gd name="T12" fmla="*/ 2147483647 w 853"/>
              <a:gd name="T13" fmla="*/ 2147483647 h 675"/>
              <a:gd name="T14" fmla="*/ 2147483647 w 853"/>
              <a:gd name="T15" fmla="*/ 2147483647 h 675"/>
              <a:gd name="T16" fmla="*/ 2147483647 w 853"/>
              <a:gd name="T17" fmla="*/ 2147483647 h 675"/>
              <a:gd name="T18" fmla="*/ 2147483647 w 853"/>
              <a:gd name="T19" fmla="*/ 2147483647 h 675"/>
              <a:gd name="T20" fmla="*/ 2147483647 w 853"/>
              <a:gd name="T21" fmla="*/ 2147483647 h 675"/>
              <a:gd name="T22" fmla="*/ 2147483647 w 853"/>
              <a:gd name="T23" fmla="*/ 2147483647 h 675"/>
              <a:gd name="T24" fmla="*/ 2147483647 w 853"/>
              <a:gd name="T25" fmla="*/ 2147483647 h 675"/>
              <a:gd name="T26" fmla="*/ 2147483647 w 853"/>
              <a:gd name="T27" fmla="*/ 2147483647 h 675"/>
              <a:gd name="T28" fmla="*/ 2147483647 w 853"/>
              <a:gd name="T29" fmla="*/ 2147483647 h 675"/>
              <a:gd name="T30" fmla="*/ 2147483647 w 853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53"/>
              <a:gd name="T49" fmla="*/ 0 h 675"/>
              <a:gd name="T50" fmla="*/ 853 w 853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53" h="675">
                <a:moveTo>
                  <a:pt x="0" y="674"/>
                </a:moveTo>
                <a:lnTo>
                  <a:pt x="90" y="667"/>
                </a:lnTo>
                <a:lnTo>
                  <a:pt x="134" y="659"/>
                </a:lnTo>
                <a:lnTo>
                  <a:pt x="179" y="648"/>
                </a:lnTo>
                <a:lnTo>
                  <a:pt x="225" y="633"/>
                </a:lnTo>
                <a:lnTo>
                  <a:pt x="269" y="612"/>
                </a:lnTo>
                <a:lnTo>
                  <a:pt x="314" y="583"/>
                </a:lnTo>
                <a:lnTo>
                  <a:pt x="403" y="506"/>
                </a:lnTo>
                <a:lnTo>
                  <a:pt x="494" y="396"/>
                </a:lnTo>
                <a:lnTo>
                  <a:pt x="583" y="263"/>
                </a:lnTo>
                <a:lnTo>
                  <a:pt x="628" y="197"/>
                </a:lnTo>
                <a:lnTo>
                  <a:pt x="674" y="133"/>
                </a:lnTo>
                <a:lnTo>
                  <a:pt x="717" y="78"/>
                </a:lnTo>
                <a:lnTo>
                  <a:pt x="763" y="36"/>
                </a:lnTo>
                <a:lnTo>
                  <a:pt x="808" y="10"/>
                </a:lnTo>
                <a:lnTo>
                  <a:pt x="852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58" name="Freeform 7"/>
          <p:cNvSpPr>
            <a:spLocks/>
          </p:cNvSpPr>
          <p:nvPr/>
        </p:nvSpPr>
        <p:spPr bwMode="auto">
          <a:xfrm>
            <a:off x="4559300" y="3905250"/>
            <a:ext cx="904875" cy="1071563"/>
          </a:xfrm>
          <a:custGeom>
            <a:avLst/>
            <a:gdLst>
              <a:gd name="T0" fmla="*/ 2147483647 w 570"/>
              <a:gd name="T1" fmla="*/ 2147483647 h 675"/>
              <a:gd name="T2" fmla="*/ 2147483647 w 570"/>
              <a:gd name="T3" fmla="*/ 2147483647 h 675"/>
              <a:gd name="T4" fmla="*/ 2147483647 w 570"/>
              <a:gd name="T5" fmla="*/ 2147483647 h 675"/>
              <a:gd name="T6" fmla="*/ 2147483647 w 570"/>
              <a:gd name="T7" fmla="*/ 2147483647 h 675"/>
              <a:gd name="T8" fmla="*/ 2147483647 w 570"/>
              <a:gd name="T9" fmla="*/ 2147483647 h 675"/>
              <a:gd name="T10" fmla="*/ 2147483647 w 570"/>
              <a:gd name="T11" fmla="*/ 2147483647 h 675"/>
              <a:gd name="T12" fmla="*/ 2147483647 w 570"/>
              <a:gd name="T13" fmla="*/ 2147483647 h 675"/>
              <a:gd name="T14" fmla="*/ 2147483647 w 570"/>
              <a:gd name="T15" fmla="*/ 2147483647 h 675"/>
              <a:gd name="T16" fmla="*/ 2147483647 w 570"/>
              <a:gd name="T17" fmla="*/ 2147483647 h 675"/>
              <a:gd name="T18" fmla="*/ 2147483647 w 570"/>
              <a:gd name="T19" fmla="*/ 2147483647 h 675"/>
              <a:gd name="T20" fmla="*/ 2147483647 w 570"/>
              <a:gd name="T21" fmla="*/ 2147483647 h 675"/>
              <a:gd name="T22" fmla="*/ 2147483647 w 570"/>
              <a:gd name="T23" fmla="*/ 2147483647 h 675"/>
              <a:gd name="T24" fmla="*/ 2147483647 w 570"/>
              <a:gd name="T25" fmla="*/ 2147483647 h 675"/>
              <a:gd name="T26" fmla="*/ 2147483647 w 570"/>
              <a:gd name="T27" fmla="*/ 2147483647 h 675"/>
              <a:gd name="T28" fmla="*/ 2147483647 w 570"/>
              <a:gd name="T29" fmla="*/ 2147483647 h 675"/>
              <a:gd name="T30" fmla="*/ 0 w 570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0"/>
              <a:gd name="T49" fmla="*/ 0 h 675"/>
              <a:gd name="T50" fmla="*/ 570 w 570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0" h="675">
                <a:moveTo>
                  <a:pt x="569" y="674"/>
                </a:moveTo>
                <a:lnTo>
                  <a:pt x="508" y="667"/>
                </a:lnTo>
                <a:lnTo>
                  <a:pt x="478" y="659"/>
                </a:lnTo>
                <a:lnTo>
                  <a:pt x="449" y="648"/>
                </a:lnTo>
                <a:lnTo>
                  <a:pt x="419" y="633"/>
                </a:lnTo>
                <a:lnTo>
                  <a:pt x="389" y="612"/>
                </a:lnTo>
                <a:lnTo>
                  <a:pt x="358" y="583"/>
                </a:lnTo>
                <a:lnTo>
                  <a:pt x="300" y="506"/>
                </a:lnTo>
                <a:lnTo>
                  <a:pt x="239" y="396"/>
                </a:lnTo>
                <a:lnTo>
                  <a:pt x="178" y="263"/>
                </a:lnTo>
                <a:lnTo>
                  <a:pt x="150" y="197"/>
                </a:lnTo>
                <a:lnTo>
                  <a:pt x="120" y="133"/>
                </a:lnTo>
                <a:lnTo>
                  <a:pt x="89" y="78"/>
                </a:lnTo>
                <a:lnTo>
                  <a:pt x="59" y="36"/>
                </a:lnTo>
                <a:lnTo>
                  <a:pt x="29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59" name="Freeform 8"/>
          <p:cNvSpPr>
            <a:spLocks/>
          </p:cNvSpPr>
          <p:nvPr/>
        </p:nvSpPr>
        <p:spPr bwMode="auto">
          <a:xfrm>
            <a:off x="3657600" y="3905250"/>
            <a:ext cx="903288" cy="1071563"/>
          </a:xfrm>
          <a:custGeom>
            <a:avLst/>
            <a:gdLst>
              <a:gd name="T0" fmla="*/ 0 w 569"/>
              <a:gd name="T1" fmla="*/ 2147483647 h 675"/>
              <a:gd name="T2" fmla="*/ 2147483647 w 569"/>
              <a:gd name="T3" fmla="*/ 2147483647 h 675"/>
              <a:gd name="T4" fmla="*/ 2147483647 w 569"/>
              <a:gd name="T5" fmla="*/ 2147483647 h 675"/>
              <a:gd name="T6" fmla="*/ 2147483647 w 569"/>
              <a:gd name="T7" fmla="*/ 2147483647 h 675"/>
              <a:gd name="T8" fmla="*/ 2147483647 w 569"/>
              <a:gd name="T9" fmla="*/ 2147483647 h 675"/>
              <a:gd name="T10" fmla="*/ 2147483647 w 569"/>
              <a:gd name="T11" fmla="*/ 2147483647 h 675"/>
              <a:gd name="T12" fmla="*/ 2147483647 w 569"/>
              <a:gd name="T13" fmla="*/ 2147483647 h 675"/>
              <a:gd name="T14" fmla="*/ 2147483647 w 569"/>
              <a:gd name="T15" fmla="*/ 2147483647 h 675"/>
              <a:gd name="T16" fmla="*/ 2147483647 w 569"/>
              <a:gd name="T17" fmla="*/ 2147483647 h 675"/>
              <a:gd name="T18" fmla="*/ 2147483647 w 569"/>
              <a:gd name="T19" fmla="*/ 2147483647 h 675"/>
              <a:gd name="T20" fmla="*/ 2147483647 w 569"/>
              <a:gd name="T21" fmla="*/ 2147483647 h 675"/>
              <a:gd name="T22" fmla="*/ 2147483647 w 569"/>
              <a:gd name="T23" fmla="*/ 2147483647 h 675"/>
              <a:gd name="T24" fmla="*/ 2147483647 w 569"/>
              <a:gd name="T25" fmla="*/ 2147483647 h 675"/>
              <a:gd name="T26" fmla="*/ 2147483647 w 569"/>
              <a:gd name="T27" fmla="*/ 2147483647 h 675"/>
              <a:gd name="T28" fmla="*/ 2147483647 w 569"/>
              <a:gd name="T29" fmla="*/ 2147483647 h 675"/>
              <a:gd name="T30" fmla="*/ 2147483647 w 569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69"/>
              <a:gd name="T49" fmla="*/ 0 h 675"/>
              <a:gd name="T50" fmla="*/ 569 w 569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69" h="675">
                <a:moveTo>
                  <a:pt x="0" y="674"/>
                </a:moveTo>
                <a:lnTo>
                  <a:pt x="59" y="667"/>
                </a:lnTo>
                <a:lnTo>
                  <a:pt x="89" y="659"/>
                </a:lnTo>
                <a:lnTo>
                  <a:pt x="120" y="648"/>
                </a:lnTo>
                <a:lnTo>
                  <a:pt x="150" y="633"/>
                </a:lnTo>
                <a:lnTo>
                  <a:pt x="178" y="612"/>
                </a:lnTo>
                <a:lnTo>
                  <a:pt x="209" y="583"/>
                </a:lnTo>
                <a:lnTo>
                  <a:pt x="269" y="506"/>
                </a:lnTo>
                <a:lnTo>
                  <a:pt x="328" y="396"/>
                </a:lnTo>
                <a:lnTo>
                  <a:pt x="389" y="263"/>
                </a:lnTo>
                <a:lnTo>
                  <a:pt x="419" y="197"/>
                </a:lnTo>
                <a:lnTo>
                  <a:pt x="449" y="133"/>
                </a:lnTo>
                <a:lnTo>
                  <a:pt x="478" y="78"/>
                </a:lnTo>
                <a:lnTo>
                  <a:pt x="508" y="36"/>
                </a:lnTo>
                <a:lnTo>
                  <a:pt x="538" y="10"/>
                </a:lnTo>
                <a:lnTo>
                  <a:pt x="568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60" name="Freeform 9"/>
          <p:cNvSpPr>
            <a:spLocks/>
          </p:cNvSpPr>
          <p:nvPr/>
        </p:nvSpPr>
        <p:spPr bwMode="auto">
          <a:xfrm>
            <a:off x="7194550" y="3881438"/>
            <a:ext cx="1354138" cy="1071562"/>
          </a:xfrm>
          <a:custGeom>
            <a:avLst/>
            <a:gdLst>
              <a:gd name="T0" fmla="*/ 2147483647 w 853"/>
              <a:gd name="T1" fmla="*/ 2147483647 h 675"/>
              <a:gd name="T2" fmla="*/ 2147483647 w 853"/>
              <a:gd name="T3" fmla="*/ 2147483647 h 675"/>
              <a:gd name="T4" fmla="*/ 2147483647 w 853"/>
              <a:gd name="T5" fmla="*/ 2147483647 h 675"/>
              <a:gd name="T6" fmla="*/ 2147483647 w 853"/>
              <a:gd name="T7" fmla="*/ 2147483647 h 675"/>
              <a:gd name="T8" fmla="*/ 2147483647 w 853"/>
              <a:gd name="T9" fmla="*/ 2147483647 h 675"/>
              <a:gd name="T10" fmla="*/ 2147483647 w 853"/>
              <a:gd name="T11" fmla="*/ 2147483647 h 675"/>
              <a:gd name="T12" fmla="*/ 2147483647 w 853"/>
              <a:gd name="T13" fmla="*/ 2147483647 h 675"/>
              <a:gd name="T14" fmla="*/ 2147483647 w 853"/>
              <a:gd name="T15" fmla="*/ 2147483647 h 675"/>
              <a:gd name="T16" fmla="*/ 2147483647 w 853"/>
              <a:gd name="T17" fmla="*/ 2147483647 h 675"/>
              <a:gd name="T18" fmla="*/ 2147483647 w 853"/>
              <a:gd name="T19" fmla="*/ 2147483647 h 675"/>
              <a:gd name="T20" fmla="*/ 2147483647 w 853"/>
              <a:gd name="T21" fmla="*/ 2147483647 h 675"/>
              <a:gd name="T22" fmla="*/ 2147483647 w 853"/>
              <a:gd name="T23" fmla="*/ 2147483647 h 675"/>
              <a:gd name="T24" fmla="*/ 2147483647 w 853"/>
              <a:gd name="T25" fmla="*/ 2147483647 h 675"/>
              <a:gd name="T26" fmla="*/ 2147483647 w 853"/>
              <a:gd name="T27" fmla="*/ 2147483647 h 675"/>
              <a:gd name="T28" fmla="*/ 2147483647 w 853"/>
              <a:gd name="T29" fmla="*/ 2147483647 h 675"/>
              <a:gd name="T30" fmla="*/ 0 w 853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53"/>
              <a:gd name="T49" fmla="*/ 0 h 675"/>
              <a:gd name="T50" fmla="*/ 853 w 853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53" h="675">
                <a:moveTo>
                  <a:pt x="852" y="674"/>
                </a:moveTo>
                <a:lnTo>
                  <a:pt x="761" y="667"/>
                </a:lnTo>
                <a:lnTo>
                  <a:pt x="718" y="659"/>
                </a:lnTo>
                <a:lnTo>
                  <a:pt x="672" y="648"/>
                </a:lnTo>
                <a:lnTo>
                  <a:pt x="627" y="633"/>
                </a:lnTo>
                <a:lnTo>
                  <a:pt x="583" y="612"/>
                </a:lnTo>
                <a:lnTo>
                  <a:pt x="538" y="583"/>
                </a:lnTo>
                <a:lnTo>
                  <a:pt x="447" y="506"/>
                </a:lnTo>
                <a:lnTo>
                  <a:pt x="358" y="396"/>
                </a:lnTo>
                <a:lnTo>
                  <a:pt x="269" y="263"/>
                </a:lnTo>
                <a:lnTo>
                  <a:pt x="224" y="197"/>
                </a:lnTo>
                <a:lnTo>
                  <a:pt x="178" y="133"/>
                </a:lnTo>
                <a:lnTo>
                  <a:pt x="135" y="78"/>
                </a:lnTo>
                <a:lnTo>
                  <a:pt x="89" y="36"/>
                </a:lnTo>
                <a:lnTo>
                  <a:pt x="44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61" name="Freeform 10"/>
          <p:cNvSpPr>
            <a:spLocks/>
          </p:cNvSpPr>
          <p:nvPr/>
        </p:nvSpPr>
        <p:spPr bwMode="auto">
          <a:xfrm>
            <a:off x="6743700" y="3881438"/>
            <a:ext cx="452438" cy="1071562"/>
          </a:xfrm>
          <a:custGeom>
            <a:avLst/>
            <a:gdLst>
              <a:gd name="T0" fmla="*/ 0 w 285"/>
              <a:gd name="T1" fmla="*/ 2147483647 h 675"/>
              <a:gd name="T2" fmla="*/ 2147483647 w 285"/>
              <a:gd name="T3" fmla="*/ 2147483647 h 675"/>
              <a:gd name="T4" fmla="*/ 2147483647 w 285"/>
              <a:gd name="T5" fmla="*/ 2147483647 h 675"/>
              <a:gd name="T6" fmla="*/ 2147483647 w 285"/>
              <a:gd name="T7" fmla="*/ 2147483647 h 675"/>
              <a:gd name="T8" fmla="*/ 2147483647 w 285"/>
              <a:gd name="T9" fmla="*/ 2147483647 h 675"/>
              <a:gd name="T10" fmla="*/ 2147483647 w 285"/>
              <a:gd name="T11" fmla="*/ 2147483647 h 675"/>
              <a:gd name="T12" fmla="*/ 2147483647 w 285"/>
              <a:gd name="T13" fmla="*/ 2147483647 h 675"/>
              <a:gd name="T14" fmla="*/ 2147483647 w 285"/>
              <a:gd name="T15" fmla="*/ 2147483647 h 675"/>
              <a:gd name="T16" fmla="*/ 2147483647 w 285"/>
              <a:gd name="T17" fmla="*/ 2147483647 h 675"/>
              <a:gd name="T18" fmla="*/ 2147483647 w 285"/>
              <a:gd name="T19" fmla="*/ 2147483647 h 675"/>
              <a:gd name="T20" fmla="*/ 2147483647 w 285"/>
              <a:gd name="T21" fmla="*/ 2147483647 h 675"/>
              <a:gd name="T22" fmla="*/ 2147483647 w 285"/>
              <a:gd name="T23" fmla="*/ 2147483647 h 675"/>
              <a:gd name="T24" fmla="*/ 2147483647 w 285"/>
              <a:gd name="T25" fmla="*/ 2147483647 h 675"/>
              <a:gd name="T26" fmla="*/ 2147483647 w 285"/>
              <a:gd name="T27" fmla="*/ 2147483647 h 675"/>
              <a:gd name="T28" fmla="*/ 2147483647 w 285"/>
              <a:gd name="T29" fmla="*/ 2147483647 h 675"/>
              <a:gd name="T30" fmla="*/ 2147483647 w 285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85"/>
              <a:gd name="T49" fmla="*/ 0 h 675"/>
              <a:gd name="T50" fmla="*/ 285 w 285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85" h="675">
                <a:moveTo>
                  <a:pt x="0" y="674"/>
                </a:moveTo>
                <a:lnTo>
                  <a:pt x="28" y="667"/>
                </a:lnTo>
                <a:lnTo>
                  <a:pt x="43" y="659"/>
                </a:lnTo>
                <a:lnTo>
                  <a:pt x="59" y="648"/>
                </a:lnTo>
                <a:lnTo>
                  <a:pt x="74" y="633"/>
                </a:lnTo>
                <a:lnTo>
                  <a:pt x="89" y="612"/>
                </a:lnTo>
                <a:lnTo>
                  <a:pt x="104" y="583"/>
                </a:lnTo>
                <a:lnTo>
                  <a:pt x="134" y="506"/>
                </a:lnTo>
                <a:lnTo>
                  <a:pt x="165" y="396"/>
                </a:lnTo>
                <a:lnTo>
                  <a:pt x="193" y="263"/>
                </a:lnTo>
                <a:lnTo>
                  <a:pt x="208" y="197"/>
                </a:lnTo>
                <a:lnTo>
                  <a:pt x="223" y="133"/>
                </a:lnTo>
                <a:lnTo>
                  <a:pt x="239" y="78"/>
                </a:lnTo>
                <a:lnTo>
                  <a:pt x="254" y="36"/>
                </a:lnTo>
                <a:lnTo>
                  <a:pt x="269" y="10"/>
                </a:lnTo>
                <a:lnTo>
                  <a:pt x="284" y="0"/>
                </a:lnTo>
              </a:path>
            </a:pathLst>
          </a:custGeom>
          <a:noFill/>
          <a:ln w="25400" cap="rnd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162" name="Rectangle 11"/>
          <p:cNvSpPr>
            <a:spLocks noChangeArrowheads="1"/>
          </p:cNvSpPr>
          <p:nvPr/>
        </p:nvSpPr>
        <p:spPr bwMode="auto">
          <a:xfrm>
            <a:off x="3124200" y="3403600"/>
            <a:ext cx="28733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sz="2000" b="1">
                <a:solidFill>
                  <a:schemeClr val="tx2"/>
                </a:solidFill>
                <a:latin typeface="Arial" panose="020B0604020202020204" pitchFamily="34" charset="0"/>
              </a:rPr>
              <a:t>Mean =</a:t>
            </a:r>
            <a:r>
              <a:rPr lang="en-US" altLang="vi-VN" sz="2000" b="1">
                <a:solidFill>
                  <a:srgbClr val="FF0000"/>
                </a:solidFill>
                <a:latin typeface="Arial" panose="020B0604020202020204" pitchFamily="34" charset="0"/>
              </a:rPr>
              <a:t> Median =</a:t>
            </a:r>
            <a:r>
              <a:rPr lang="en-US" altLang="vi-VN" sz="2000" b="1">
                <a:solidFill>
                  <a:srgbClr val="FF00FF"/>
                </a:solidFill>
                <a:latin typeface="Arial" panose="020B0604020202020204" pitchFamily="34" charset="0"/>
              </a:rPr>
              <a:t>Mode</a:t>
            </a:r>
            <a:endParaRPr lang="en-US" altLang="vi-VN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9163" name="Rectangle 12"/>
          <p:cNvSpPr>
            <a:spLocks noChangeArrowheads="1"/>
          </p:cNvSpPr>
          <p:nvPr/>
        </p:nvSpPr>
        <p:spPr bwMode="auto">
          <a:xfrm>
            <a:off x="104775" y="3397250"/>
            <a:ext cx="29432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sz="2000" b="1">
                <a:solidFill>
                  <a:schemeClr val="tx2"/>
                </a:solidFill>
                <a:latin typeface="Arial" panose="020B0604020202020204" pitchFamily="34" charset="0"/>
              </a:rPr>
              <a:t>Mean &lt;</a:t>
            </a:r>
            <a:r>
              <a:rPr lang="en-US" altLang="vi-VN" sz="2000" b="1">
                <a:solidFill>
                  <a:srgbClr val="FF0000"/>
                </a:solidFill>
                <a:latin typeface="Arial" panose="020B0604020202020204" pitchFamily="34" charset="0"/>
              </a:rPr>
              <a:t> Median &lt;</a:t>
            </a:r>
            <a:r>
              <a:rPr lang="en-US" altLang="vi-VN" sz="2000" b="1">
                <a:solidFill>
                  <a:srgbClr val="FF00FF"/>
                </a:solidFill>
                <a:latin typeface="Arial" panose="020B0604020202020204" pitchFamily="34" charset="0"/>
              </a:rPr>
              <a:t> Mode</a:t>
            </a:r>
          </a:p>
        </p:txBody>
      </p:sp>
      <p:sp>
        <p:nvSpPr>
          <p:cNvPr id="49164" name="Rectangle 13"/>
          <p:cNvSpPr>
            <a:spLocks noChangeArrowheads="1"/>
          </p:cNvSpPr>
          <p:nvPr/>
        </p:nvSpPr>
        <p:spPr bwMode="auto">
          <a:xfrm>
            <a:off x="6067425" y="3416300"/>
            <a:ext cx="30003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sz="1800" b="1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000" b="1">
                <a:solidFill>
                  <a:srgbClr val="FF00FF"/>
                </a:solidFill>
                <a:latin typeface="Arial" panose="020B0604020202020204" pitchFamily="34" charset="0"/>
              </a:rPr>
              <a:t>Mode &lt;</a:t>
            </a:r>
            <a:r>
              <a:rPr lang="en-US" altLang="vi-VN" sz="18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000" b="1">
                <a:solidFill>
                  <a:srgbClr val="FF0000"/>
                </a:solidFill>
                <a:latin typeface="Arial" panose="020B0604020202020204" pitchFamily="34" charset="0"/>
              </a:rPr>
              <a:t>Median &lt; </a:t>
            </a:r>
            <a:r>
              <a:rPr lang="en-US" altLang="vi-VN" sz="2000" b="1">
                <a:solidFill>
                  <a:schemeClr val="tx2"/>
                </a:solidFill>
                <a:latin typeface="Arial" panose="020B0604020202020204" pitchFamily="34" charset="0"/>
              </a:rPr>
              <a:t>Mean</a:t>
            </a:r>
            <a:endParaRPr lang="en-US" altLang="vi-VN" sz="1800" b="1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9165" name="Line 14"/>
          <p:cNvSpPr>
            <a:spLocks noChangeShapeType="1"/>
          </p:cNvSpPr>
          <p:nvPr/>
        </p:nvSpPr>
        <p:spPr bwMode="auto">
          <a:xfrm>
            <a:off x="7086600" y="4038600"/>
            <a:ext cx="0" cy="99060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66" name="Line 15"/>
          <p:cNvSpPr>
            <a:spLocks noChangeShapeType="1"/>
          </p:cNvSpPr>
          <p:nvPr/>
        </p:nvSpPr>
        <p:spPr bwMode="auto">
          <a:xfrm flipH="1">
            <a:off x="7467600" y="4038600"/>
            <a:ext cx="0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67" name="Line 16"/>
          <p:cNvSpPr>
            <a:spLocks noChangeShapeType="1"/>
          </p:cNvSpPr>
          <p:nvPr/>
        </p:nvSpPr>
        <p:spPr bwMode="auto">
          <a:xfrm>
            <a:off x="7696200" y="4419600"/>
            <a:ext cx="0" cy="6096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68" name="Line 17"/>
          <p:cNvSpPr>
            <a:spLocks noChangeShapeType="1"/>
          </p:cNvSpPr>
          <p:nvPr/>
        </p:nvSpPr>
        <p:spPr bwMode="auto">
          <a:xfrm>
            <a:off x="2057400" y="3962400"/>
            <a:ext cx="1588" cy="99060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69" name="Line 18"/>
          <p:cNvSpPr>
            <a:spLocks noChangeShapeType="1"/>
          </p:cNvSpPr>
          <p:nvPr/>
        </p:nvSpPr>
        <p:spPr bwMode="auto">
          <a:xfrm>
            <a:off x="1676400" y="4267200"/>
            <a:ext cx="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0" name="Line 19"/>
          <p:cNvSpPr>
            <a:spLocks noChangeShapeType="1"/>
          </p:cNvSpPr>
          <p:nvPr/>
        </p:nvSpPr>
        <p:spPr bwMode="auto">
          <a:xfrm>
            <a:off x="928688" y="4975225"/>
            <a:ext cx="1592262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1" name="Line 20"/>
          <p:cNvSpPr>
            <a:spLocks noChangeShapeType="1"/>
          </p:cNvSpPr>
          <p:nvPr/>
        </p:nvSpPr>
        <p:spPr bwMode="auto">
          <a:xfrm flipH="1">
            <a:off x="2135188" y="3952875"/>
            <a:ext cx="457200" cy="914400"/>
          </a:xfrm>
          <a:prstGeom prst="line">
            <a:avLst/>
          </a:prstGeom>
          <a:noFill/>
          <a:ln w="1270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2" name="Line 21"/>
          <p:cNvSpPr>
            <a:spLocks noChangeShapeType="1"/>
          </p:cNvSpPr>
          <p:nvPr/>
        </p:nvSpPr>
        <p:spPr bwMode="auto">
          <a:xfrm>
            <a:off x="1525588" y="3876675"/>
            <a:ext cx="76200" cy="733425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3" name="Line 22"/>
          <p:cNvSpPr>
            <a:spLocks noChangeShapeType="1"/>
          </p:cNvSpPr>
          <p:nvPr/>
        </p:nvSpPr>
        <p:spPr bwMode="auto">
          <a:xfrm>
            <a:off x="839788" y="3876675"/>
            <a:ext cx="609600" cy="990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4" name="Line 23"/>
          <p:cNvSpPr>
            <a:spLocks noChangeShapeType="1"/>
          </p:cNvSpPr>
          <p:nvPr/>
        </p:nvSpPr>
        <p:spPr bwMode="auto">
          <a:xfrm>
            <a:off x="6694488" y="3929063"/>
            <a:ext cx="315912" cy="938212"/>
          </a:xfrm>
          <a:prstGeom prst="line">
            <a:avLst/>
          </a:prstGeom>
          <a:noFill/>
          <a:ln w="12700">
            <a:solidFill>
              <a:srgbClr val="FF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5" name="Line 24"/>
          <p:cNvSpPr>
            <a:spLocks noChangeShapeType="1"/>
          </p:cNvSpPr>
          <p:nvPr/>
        </p:nvSpPr>
        <p:spPr bwMode="auto">
          <a:xfrm flipH="1">
            <a:off x="7491413" y="3852863"/>
            <a:ext cx="76200" cy="1066800"/>
          </a:xfrm>
          <a:prstGeom prst="line">
            <a:avLst/>
          </a:prstGeom>
          <a:noFill/>
          <a:ln w="127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6" name="Line 25"/>
          <p:cNvSpPr>
            <a:spLocks noChangeShapeType="1"/>
          </p:cNvSpPr>
          <p:nvPr/>
        </p:nvSpPr>
        <p:spPr bwMode="auto">
          <a:xfrm flipH="1">
            <a:off x="7720013" y="3929063"/>
            <a:ext cx="609600" cy="9906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77" name="Rectangle 26"/>
          <p:cNvSpPr>
            <a:spLocks noChangeArrowheads="1"/>
          </p:cNvSpPr>
          <p:nvPr/>
        </p:nvSpPr>
        <p:spPr bwMode="auto">
          <a:xfrm>
            <a:off x="6553200" y="2895600"/>
            <a:ext cx="1530350" cy="4540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>
                <a:latin typeface="VNI-Times" pitchFamily="2" charset="0"/>
              </a:rPr>
              <a:t>Leäch phaûi</a:t>
            </a:r>
          </a:p>
        </p:txBody>
      </p:sp>
      <p:sp>
        <p:nvSpPr>
          <p:cNvPr id="49178" name="Rectangle 27"/>
          <p:cNvSpPr>
            <a:spLocks noChangeArrowheads="1"/>
          </p:cNvSpPr>
          <p:nvPr/>
        </p:nvSpPr>
        <p:spPr bwMode="auto">
          <a:xfrm>
            <a:off x="603250" y="2901950"/>
            <a:ext cx="1236663" cy="3937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sz="2000" b="1">
                <a:latin typeface="VNI-Times" pitchFamily="2" charset="0"/>
              </a:rPr>
              <a:t>Leäch traùi</a:t>
            </a:r>
            <a:endParaRPr lang="en-US" altLang="vi-VN" sz="2800" b="1">
              <a:latin typeface="Arial" panose="020B0604020202020204" pitchFamily="34" charset="0"/>
            </a:endParaRPr>
          </a:p>
        </p:txBody>
      </p:sp>
      <p:sp>
        <p:nvSpPr>
          <p:cNvPr id="49179" name="Rectangle 28"/>
          <p:cNvSpPr>
            <a:spLocks noChangeArrowheads="1"/>
          </p:cNvSpPr>
          <p:nvPr/>
        </p:nvSpPr>
        <p:spPr bwMode="auto">
          <a:xfrm>
            <a:off x="3670300" y="2901950"/>
            <a:ext cx="1409700" cy="4540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vi-VN" b="1">
                <a:latin typeface="VNI-Times" pitchFamily="2" charset="0"/>
              </a:rPr>
              <a:t>Ñoái xöùng</a:t>
            </a:r>
            <a:endParaRPr lang="en-US" altLang="vi-VN" sz="2800" b="1">
              <a:latin typeface="Arial" panose="020B0604020202020204" pitchFamily="34" charset="0"/>
            </a:endParaRPr>
          </a:p>
        </p:txBody>
      </p:sp>
      <p:sp>
        <p:nvSpPr>
          <p:cNvPr id="49180" name="Line 29"/>
          <p:cNvSpPr>
            <a:spLocks noChangeShapeType="1"/>
          </p:cNvSpPr>
          <p:nvPr/>
        </p:nvSpPr>
        <p:spPr bwMode="auto">
          <a:xfrm>
            <a:off x="6781800" y="5029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81" name="Line 30"/>
          <p:cNvSpPr>
            <a:spLocks noChangeShapeType="1"/>
          </p:cNvSpPr>
          <p:nvPr/>
        </p:nvSpPr>
        <p:spPr bwMode="auto">
          <a:xfrm>
            <a:off x="3733800" y="5029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82" name="Line 31"/>
          <p:cNvSpPr>
            <a:spLocks noChangeShapeType="1"/>
          </p:cNvSpPr>
          <p:nvPr/>
        </p:nvSpPr>
        <p:spPr bwMode="auto">
          <a:xfrm>
            <a:off x="4572000" y="40386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914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  <a:t>Hình daùng phaân phoái cuûa daõy soá (tt)</a:t>
            </a:r>
            <a:br>
              <a:rPr lang="en-US" altLang="vi-VN" sz="4000" smtClean="0">
                <a:solidFill>
                  <a:schemeClr val="tx1"/>
                </a:solidFill>
                <a:latin typeface="VNI-Times" pitchFamily="2" charset="0"/>
              </a:rPr>
            </a:br>
            <a:endParaRPr lang="en-US" altLang="vi-VN" smtClean="0">
              <a:solidFill>
                <a:schemeClr val="tx1"/>
              </a:solidFill>
              <a:latin typeface="VNI-Times" pitchFamily="2" charset="0"/>
            </a:endParaRPr>
          </a:p>
        </p:txBody>
      </p:sp>
      <p:cxnSp>
        <p:nvCxnSpPr>
          <p:cNvPr id="49184" name="Straight Connector 38"/>
          <p:cNvCxnSpPr>
            <a:cxnSpLocks noChangeShapeType="1"/>
          </p:cNvCxnSpPr>
          <p:nvPr/>
        </p:nvCxnSpPr>
        <p:spPr bwMode="auto">
          <a:xfrm>
            <a:off x="228600" y="1295400"/>
            <a:ext cx="86868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85" name="Slide Number Placeholder 3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3A2938-0039-419D-89E2-EB33A5063FF2}" type="slidenum">
              <a:rPr lang="en-US" altLang="vi-VN" sz="1400">
                <a:latin typeface="Arial" panose="020B0604020202020204" pitchFamily="34" charset="0"/>
              </a:rPr>
              <a:pPr/>
              <a:t>37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49186" name="Line 16"/>
          <p:cNvSpPr>
            <a:spLocks noChangeShapeType="1"/>
          </p:cNvSpPr>
          <p:nvPr/>
        </p:nvSpPr>
        <p:spPr bwMode="auto">
          <a:xfrm>
            <a:off x="1524000" y="4562475"/>
            <a:ext cx="0" cy="4127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187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ChangeArrowheads="1"/>
          </p:cNvSpPr>
          <p:nvPr/>
        </p:nvSpPr>
        <p:spPr bwMode="auto">
          <a:xfrm>
            <a:off x="6188075" y="2354263"/>
            <a:ext cx="28638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3200" b="1"/>
              <a:t>Right-Skewed</a:t>
            </a:r>
          </a:p>
        </p:txBody>
      </p:sp>
      <p:sp>
        <p:nvSpPr>
          <p:cNvPr id="50179" name="Rectangle 6"/>
          <p:cNvSpPr>
            <a:spLocks noChangeArrowheads="1"/>
          </p:cNvSpPr>
          <p:nvPr/>
        </p:nvSpPr>
        <p:spPr bwMode="auto">
          <a:xfrm>
            <a:off x="381000" y="2354263"/>
            <a:ext cx="2570163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3200" b="1"/>
              <a:t>Left-Skewed</a:t>
            </a:r>
          </a:p>
        </p:txBody>
      </p:sp>
      <p:sp>
        <p:nvSpPr>
          <p:cNvPr id="50180" name="Rectangle 7"/>
          <p:cNvSpPr>
            <a:spLocks noChangeArrowheads="1"/>
          </p:cNvSpPr>
          <p:nvPr/>
        </p:nvSpPr>
        <p:spPr bwMode="auto">
          <a:xfrm>
            <a:off x="3581400" y="2354263"/>
            <a:ext cx="2259013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3200" b="1"/>
              <a:t>Symmetric</a:t>
            </a:r>
          </a:p>
        </p:txBody>
      </p:sp>
      <p:sp>
        <p:nvSpPr>
          <p:cNvPr id="50181" name="Line 8"/>
          <p:cNvSpPr>
            <a:spLocks noChangeShapeType="1"/>
          </p:cNvSpPr>
          <p:nvPr/>
        </p:nvSpPr>
        <p:spPr bwMode="auto">
          <a:xfrm>
            <a:off x="6705600" y="3867150"/>
            <a:ext cx="0" cy="4762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2" name="Line 9"/>
          <p:cNvSpPr>
            <a:spLocks noChangeShapeType="1"/>
          </p:cNvSpPr>
          <p:nvPr/>
        </p:nvSpPr>
        <p:spPr bwMode="auto">
          <a:xfrm>
            <a:off x="7010400" y="3352800"/>
            <a:ext cx="0" cy="990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3" name="Line 10"/>
          <p:cNvSpPr>
            <a:spLocks noChangeShapeType="1"/>
          </p:cNvSpPr>
          <p:nvPr/>
        </p:nvSpPr>
        <p:spPr bwMode="auto">
          <a:xfrm>
            <a:off x="7648575" y="4238625"/>
            <a:ext cx="0" cy="15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4" name="Line 11"/>
          <p:cNvSpPr>
            <a:spLocks noChangeShapeType="1"/>
          </p:cNvSpPr>
          <p:nvPr/>
        </p:nvSpPr>
        <p:spPr bwMode="auto">
          <a:xfrm>
            <a:off x="2209800" y="3581400"/>
            <a:ext cx="0" cy="7239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5" name="Line 12"/>
          <p:cNvSpPr>
            <a:spLocks noChangeShapeType="1"/>
          </p:cNvSpPr>
          <p:nvPr/>
        </p:nvSpPr>
        <p:spPr bwMode="auto">
          <a:xfrm>
            <a:off x="1905000" y="3429000"/>
            <a:ext cx="0" cy="8763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6" name="Line 13"/>
          <p:cNvSpPr>
            <a:spLocks noChangeShapeType="1"/>
          </p:cNvSpPr>
          <p:nvPr/>
        </p:nvSpPr>
        <p:spPr bwMode="auto">
          <a:xfrm>
            <a:off x="1219200" y="4191000"/>
            <a:ext cx="0" cy="152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7" name="Line 14"/>
          <p:cNvSpPr>
            <a:spLocks noChangeShapeType="1"/>
          </p:cNvSpPr>
          <p:nvPr/>
        </p:nvSpPr>
        <p:spPr bwMode="auto">
          <a:xfrm flipH="1">
            <a:off x="4572000" y="3276600"/>
            <a:ext cx="0" cy="990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8" name="Line 15"/>
          <p:cNvSpPr>
            <a:spLocks noChangeShapeType="1"/>
          </p:cNvSpPr>
          <p:nvPr/>
        </p:nvSpPr>
        <p:spPr bwMode="auto">
          <a:xfrm>
            <a:off x="4267200" y="4019550"/>
            <a:ext cx="0" cy="24923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89" name="Line 16"/>
          <p:cNvSpPr>
            <a:spLocks noChangeShapeType="1"/>
          </p:cNvSpPr>
          <p:nvPr/>
        </p:nvSpPr>
        <p:spPr bwMode="auto">
          <a:xfrm>
            <a:off x="4800600" y="4019550"/>
            <a:ext cx="0" cy="24765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90" name="Freeform 17"/>
          <p:cNvSpPr>
            <a:spLocks/>
          </p:cNvSpPr>
          <p:nvPr/>
        </p:nvSpPr>
        <p:spPr bwMode="auto">
          <a:xfrm>
            <a:off x="2133600" y="3200400"/>
            <a:ext cx="461963" cy="1098550"/>
          </a:xfrm>
          <a:custGeom>
            <a:avLst/>
            <a:gdLst>
              <a:gd name="T0" fmla="*/ 730846104 w 291"/>
              <a:gd name="T1" fmla="*/ 1741428763 h 692"/>
              <a:gd name="T2" fmla="*/ 652721969 w 291"/>
              <a:gd name="T3" fmla="*/ 1723786875 h 692"/>
              <a:gd name="T4" fmla="*/ 612399425 w 291"/>
              <a:gd name="T5" fmla="*/ 1703625625 h 692"/>
              <a:gd name="T6" fmla="*/ 579636565 w 291"/>
              <a:gd name="T7" fmla="*/ 1673383750 h 692"/>
              <a:gd name="T8" fmla="*/ 539314021 w 291"/>
              <a:gd name="T9" fmla="*/ 1635582200 h 692"/>
              <a:gd name="T10" fmla="*/ 501512430 w 291"/>
              <a:gd name="T11" fmla="*/ 1580138763 h 692"/>
              <a:gd name="T12" fmla="*/ 461189887 w 291"/>
              <a:gd name="T13" fmla="*/ 1507053438 h 692"/>
              <a:gd name="T14" fmla="*/ 385585117 w 291"/>
              <a:gd name="T15" fmla="*/ 1307961888 h 692"/>
              <a:gd name="T16" fmla="*/ 307459395 w 291"/>
              <a:gd name="T17" fmla="*/ 1023183438 h 692"/>
              <a:gd name="T18" fmla="*/ 234375579 w 291"/>
              <a:gd name="T19" fmla="*/ 680442188 h 692"/>
              <a:gd name="T20" fmla="*/ 194053035 w 291"/>
              <a:gd name="T21" fmla="*/ 509071563 h 692"/>
              <a:gd name="T22" fmla="*/ 156249857 w 291"/>
              <a:gd name="T23" fmla="*/ 342741250 h 692"/>
              <a:gd name="T24" fmla="*/ 115927313 w 291"/>
              <a:gd name="T25" fmla="*/ 201612500 h 692"/>
              <a:gd name="T26" fmla="*/ 78125722 w 291"/>
              <a:gd name="T27" fmla="*/ 93246575 h 692"/>
              <a:gd name="T28" fmla="*/ 37803178 w 291"/>
              <a:gd name="T29" fmla="*/ 25201563 h 692"/>
              <a:gd name="T30" fmla="*/ 0 w 29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91" h="692">
                <a:moveTo>
                  <a:pt x="290" y="691"/>
                </a:moveTo>
                <a:lnTo>
                  <a:pt x="259" y="684"/>
                </a:lnTo>
                <a:lnTo>
                  <a:pt x="243" y="676"/>
                </a:lnTo>
                <a:lnTo>
                  <a:pt x="230" y="664"/>
                </a:lnTo>
                <a:lnTo>
                  <a:pt x="214" y="649"/>
                </a:lnTo>
                <a:lnTo>
                  <a:pt x="199" y="627"/>
                </a:lnTo>
                <a:lnTo>
                  <a:pt x="183" y="598"/>
                </a:lnTo>
                <a:lnTo>
                  <a:pt x="153" y="519"/>
                </a:lnTo>
                <a:lnTo>
                  <a:pt x="122" y="406"/>
                </a:lnTo>
                <a:lnTo>
                  <a:pt x="93" y="270"/>
                </a:lnTo>
                <a:lnTo>
                  <a:pt x="77" y="202"/>
                </a:lnTo>
                <a:lnTo>
                  <a:pt x="62" y="136"/>
                </a:lnTo>
                <a:lnTo>
                  <a:pt x="46" y="80"/>
                </a:lnTo>
                <a:lnTo>
                  <a:pt x="31" y="37"/>
                </a:lnTo>
                <a:lnTo>
                  <a:pt x="15" y="1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1" name="Freeform 18"/>
          <p:cNvSpPr>
            <a:spLocks/>
          </p:cNvSpPr>
          <p:nvPr/>
        </p:nvSpPr>
        <p:spPr bwMode="auto">
          <a:xfrm>
            <a:off x="762000" y="3200400"/>
            <a:ext cx="1384300" cy="1098550"/>
          </a:xfrm>
          <a:custGeom>
            <a:avLst/>
            <a:gdLst>
              <a:gd name="T0" fmla="*/ 0 w 872"/>
              <a:gd name="T1" fmla="*/ 1741428763 h 692"/>
              <a:gd name="T2" fmla="*/ 234375325 w 872"/>
              <a:gd name="T3" fmla="*/ 1723786875 h 692"/>
              <a:gd name="T4" fmla="*/ 347781563 w 872"/>
              <a:gd name="T5" fmla="*/ 1703625625 h 692"/>
              <a:gd name="T6" fmla="*/ 463708750 w 872"/>
              <a:gd name="T7" fmla="*/ 1673383750 h 692"/>
              <a:gd name="T8" fmla="*/ 579635938 w 872"/>
              <a:gd name="T9" fmla="*/ 1635582200 h 692"/>
              <a:gd name="T10" fmla="*/ 693043763 w 872"/>
              <a:gd name="T11" fmla="*/ 1580138763 h 692"/>
              <a:gd name="T12" fmla="*/ 808970950 w 872"/>
              <a:gd name="T13" fmla="*/ 1507053438 h 692"/>
              <a:gd name="T14" fmla="*/ 1038304375 w 872"/>
              <a:gd name="T15" fmla="*/ 1307961888 h 692"/>
              <a:gd name="T16" fmla="*/ 1272679700 w 872"/>
              <a:gd name="T17" fmla="*/ 1023183438 h 692"/>
              <a:gd name="T18" fmla="*/ 1502013125 w 872"/>
              <a:gd name="T19" fmla="*/ 680442188 h 692"/>
              <a:gd name="T20" fmla="*/ 1617940313 w 872"/>
              <a:gd name="T21" fmla="*/ 509071563 h 692"/>
              <a:gd name="T22" fmla="*/ 1736388450 w 872"/>
              <a:gd name="T23" fmla="*/ 342741250 h 692"/>
              <a:gd name="T24" fmla="*/ 1847275325 w 872"/>
              <a:gd name="T25" fmla="*/ 201612500 h 692"/>
              <a:gd name="T26" fmla="*/ 1965721875 w 872"/>
              <a:gd name="T27" fmla="*/ 93246575 h 692"/>
              <a:gd name="T28" fmla="*/ 2081649063 w 872"/>
              <a:gd name="T29" fmla="*/ 25201563 h 692"/>
              <a:gd name="T30" fmla="*/ 2147483647 w 872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872" h="692">
                <a:moveTo>
                  <a:pt x="0" y="691"/>
                </a:moveTo>
                <a:lnTo>
                  <a:pt x="93" y="684"/>
                </a:lnTo>
                <a:lnTo>
                  <a:pt x="138" y="676"/>
                </a:lnTo>
                <a:lnTo>
                  <a:pt x="184" y="664"/>
                </a:lnTo>
                <a:lnTo>
                  <a:pt x="230" y="649"/>
                </a:lnTo>
                <a:lnTo>
                  <a:pt x="275" y="627"/>
                </a:lnTo>
                <a:lnTo>
                  <a:pt x="321" y="598"/>
                </a:lnTo>
                <a:lnTo>
                  <a:pt x="412" y="519"/>
                </a:lnTo>
                <a:lnTo>
                  <a:pt x="505" y="406"/>
                </a:lnTo>
                <a:lnTo>
                  <a:pt x="596" y="270"/>
                </a:lnTo>
                <a:lnTo>
                  <a:pt x="642" y="202"/>
                </a:lnTo>
                <a:lnTo>
                  <a:pt x="689" y="136"/>
                </a:lnTo>
                <a:lnTo>
                  <a:pt x="733" y="80"/>
                </a:lnTo>
                <a:lnTo>
                  <a:pt x="780" y="37"/>
                </a:lnTo>
                <a:lnTo>
                  <a:pt x="826" y="10"/>
                </a:lnTo>
                <a:lnTo>
                  <a:pt x="871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2" name="Freeform 19"/>
          <p:cNvSpPr>
            <a:spLocks/>
          </p:cNvSpPr>
          <p:nvPr/>
        </p:nvSpPr>
        <p:spPr bwMode="auto">
          <a:xfrm>
            <a:off x="4540250" y="3227388"/>
            <a:ext cx="633413" cy="1098550"/>
          </a:xfrm>
          <a:custGeom>
            <a:avLst/>
            <a:gdLst>
              <a:gd name="T0" fmla="*/ 1003022979 w 399"/>
              <a:gd name="T1" fmla="*/ 1741428763 h 692"/>
              <a:gd name="T2" fmla="*/ 897176333 w 399"/>
              <a:gd name="T3" fmla="*/ 1723786875 h 692"/>
              <a:gd name="T4" fmla="*/ 844253804 w 399"/>
              <a:gd name="T5" fmla="*/ 1703625625 h 692"/>
              <a:gd name="T6" fmla="*/ 793850639 w 399"/>
              <a:gd name="T7" fmla="*/ 1673383750 h 692"/>
              <a:gd name="T8" fmla="*/ 740926522 w 399"/>
              <a:gd name="T9" fmla="*/ 1635582200 h 692"/>
              <a:gd name="T10" fmla="*/ 688003993 w 399"/>
              <a:gd name="T11" fmla="*/ 1580138763 h 692"/>
              <a:gd name="T12" fmla="*/ 632560512 w 399"/>
              <a:gd name="T13" fmla="*/ 1507053438 h 692"/>
              <a:gd name="T14" fmla="*/ 526713866 w 399"/>
              <a:gd name="T15" fmla="*/ 1307961888 h 692"/>
              <a:gd name="T16" fmla="*/ 423386584 w 399"/>
              <a:gd name="T17" fmla="*/ 1023183438 h 692"/>
              <a:gd name="T18" fmla="*/ 317539938 w 399"/>
              <a:gd name="T19" fmla="*/ 680442188 h 692"/>
              <a:gd name="T20" fmla="*/ 262096457 w 399"/>
              <a:gd name="T21" fmla="*/ 509071563 h 692"/>
              <a:gd name="T22" fmla="*/ 209173928 w 399"/>
              <a:gd name="T23" fmla="*/ 342741250 h 692"/>
              <a:gd name="T24" fmla="*/ 156249811 w 399"/>
              <a:gd name="T25" fmla="*/ 201612500 h 692"/>
              <a:gd name="T26" fmla="*/ 103327282 w 399"/>
              <a:gd name="T27" fmla="*/ 93246575 h 692"/>
              <a:gd name="T28" fmla="*/ 52924117 w 399"/>
              <a:gd name="T29" fmla="*/ 25201563 h 692"/>
              <a:gd name="T30" fmla="*/ 0 w 399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9" h="692">
                <a:moveTo>
                  <a:pt x="398" y="691"/>
                </a:moveTo>
                <a:lnTo>
                  <a:pt x="356" y="684"/>
                </a:lnTo>
                <a:lnTo>
                  <a:pt x="335" y="676"/>
                </a:lnTo>
                <a:lnTo>
                  <a:pt x="315" y="664"/>
                </a:lnTo>
                <a:lnTo>
                  <a:pt x="294" y="649"/>
                </a:lnTo>
                <a:lnTo>
                  <a:pt x="273" y="627"/>
                </a:lnTo>
                <a:lnTo>
                  <a:pt x="251" y="598"/>
                </a:lnTo>
                <a:lnTo>
                  <a:pt x="209" y="519"/>
                </a:lnTo>
                <a:lnTo>
                  <a:pt x="168" y="406"/>
                </a:lnTo>
                <a:lnTo>
                  <a:pt x="126" y="270"/>
                </a:lnTo>
                <a:lnTo>
                  <a:pt x="104" y="202"/>
                </a:lnTo>
                <a:lnTo>
                  <a:pt x="83" y="136"/>
                </a:lnTo>
                <a:lnTo>
                  <a:pt x="62" y="80"/>
                </a:lnTo>
                <a:lnTo>
                  <a:pt x="41" y="37"/>
                </a:lnTo>
                <a:lnTo>
                  <a:pt x="21" y="1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3" name="Freeform 20"/>
          <p:cNvSpPr>
            <a:spLocks/>
          </p:cNvSpPr>
          <p:nvPr/>
        </p:nvSpPr>
        <p:spPr bwMode="auto">
          <a:xfrm>
            <a:off x="3905250" y="3227388"/>
            <a:ext cx="636588" cy="1098550"/>
          </a:xfrm>
          <a:custGeom>
            <a:avLst/>
            <a:gdLst>
              <a:gd name="T0" fmla="*/ 0 w 401"/>
              <a:gd name="T1" fmla="*/ 1741428763 h 692"/>
              <a:gd name="T2" fmla="*/ 105846646 w 401"/>
              <a:gd name="T3" fmla="*/ 1723786875 h 692"/>
              <a:gd name="T4" fmla="*/ 158770762 w 401"/>
              <a:gd name="T5" fmla="*/ 1703625625 h 692"/>
              <a:gd name="T6" fmla="*/ 214214243 w 401"/>
              <a:gd name="T7" fmla="*/ 1673383750 h 692"/>
              <a:gd name="T8" fmla="*/ 267136772 w 401"/>
              <a:gd name="T9" fmla="*/ 1635582200 h 692"/>
              <a:gd name="T10" fmla="*/ 320060889 w 401"/>
              <a:gd name="T11" fmla="*/ 1580138763 h 692"/>
              <a:gd name="T12" fmla="*/ 370464053 w 401"/>
              <a:gd name="T13" fmla="*/ 1507053438 h 692"/>
              <a:gd name="T14" fmla="*/ 476310699 w 401"/>
              <a:gd name="T15" fmla="*/ 1307961888 h 692"/>
              <a:gd name="T16" fmla="*/ 584676709 w 401"/>
              <a:gd name="T17" fmla="*/ 1023183438 h 692"/>
              <a:gd name="T18" fmla="*/ 690523355 w 401"/>
              <a:gd name="T19" fmla="*/ 680442188 h 692"/>
              <a:gd name="T20" fmla="*/ 740926519 w 401"/>
              <a:gd name="T21" fmla="*/ 509071563 h 692"/>
              <a:gd name="T22" fmla="*/ 793850636 w 401"/>
              <a:gd name="T23" fmla="*/ 342741250 h 692"/>
              <a:gd name="T24" fmla="*/ 846773165 w 401"/>
              <a:gd name="T25" fmla="*/ 201612500 h 692"/>
              <a:gd name="T26" fmla="*/ 899697282 w 401"/>
              <a:gd name="T27" fmla="*/ 93246575 h 692"/>
              <a:gd name="T28" fmla="*/ 955140763 w 401"/>
              <a:gd name="T29" fmla="*/ 25201563 h 692"/>
              <a:gd name="T30" fmla="*/ 1008063292 w 40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01" h="692">
                <a:moveTo>
                  <a:pt x="0" y="691"/>
                </a:moveTo>
                <a:lnTo>
                  <a:pt x="42" y="684"/>
                </a:lnTo>
                <a:lnTo>
                  <a:pt x="63" y="676"/>
                </a:lnTo>
                <a:lnTo>
                  <a:pt x="85" y="664"/>
                </a:lnTo>
                <a:lnTo>
                  <a:pt x="106" y="649"/>
                </a:lnTo>
                <a:lnTo>
                  <a:pt x="127" y="627"/>
                </a:lnTo>
                <a:lnTo>
                  <a:pt x="147" y="598"/>
                </a:lnTo>
                <a:lnTo>
                  <a:pt x="189" y="519"/>
                </a:lnTo>
                <a:lnTo>
                  <a:pt x="232" y="406"/>
                </a:lnTo>
                <a:lnTo>
                  <a:pt x="274" y="270"/>
                </a:lnTo>
                <a:lnTo>
                  <a:pt x="294" y="202"/>
                </a:lnTo>
                <a:lnTo>
                  <a:pt x="315" y="136"/>
                </a:lnTo>
                <a:lnTo>
                  <a:pt x="336" y="80"/>
                </a:lnTo>
                <a:lnTo>
                  <a:pt x="357" y="37"/>
                </a:lnTo>
                <a:lnTo>
                  <a:pt x="379" y="10"/>
                </a:lnTo>
                <a:lnTo>
                  <a:pt x="400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4" name="Line 21"/>
          <p:cNvSpPr>
            <a:spLocks noChangeShapeType="1"/>
          </p:cNvSpPr>
          <p:nvPr/>
        </p:nvSpPr>
        <p:spPr bwMode="auto">
          <a:xfrm>
            <a:off x="938213" y="4419600"/>
            <a:ext cx="16351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95" name="Freeform 22"/>
          <p:cNvSpPr>
            <a:spLocks/>
          </p:cNvSpPr>
          <p:nvPr/>
        </p:nvSpPr>
        <p:spPr bwMode="auto">
          <a:xfrm>
            <a:off x="6843713" y="3227388"/>
            <a:ext cx="1382712" cy="1098550"/>
          </a:xfrm>
          <a:custGeom>
            <a:avLst/>
            <a:gdLst>
              <a:gd name="T0" fmla="*/ 2147483647 w 871"/>
              <a:gd name="T1" fmla="*/ 1741428763 h 692"/>
              <a:gd name="T2" fmla="*/ 1958159904 w 871"/>
              <a:gd name="T3" fmla="*/ 1723786875 h 692"/>
              <a:gd name="T4" fmla="*/ 1847273070 w 871"/>
              <a:gd name="T5" fmla="*/ 1703625625 h 692"/>
              <a:gd name="T6" fmla="*/ 1728826562 w 871"/>
              <a:gd name="T7" fmla="*/ 1673383750 h 692"/>
              <a:gd name="T8" fmla="*/ 1612899417 w 871"/>
              <a:gd name="T9" fmla="*/ 1635582200 h 692"/>
              <a:gd name="T10" fmla="*/ 1502012582 w 871"/>
              <a:gd name="T11" fmla="*/ 1580138763 h 692"/>
              <a:gd name="T12" fmla="*/ 1383564487 w 871"/>
              <a:gd name="T13" fmla="*/ 1507053438 h 692"/>
              <a:gd name="T14" fmla="*/ 1149190834 w 871"/>
              <a:gd name="T15" fmla="*/ 1307961888 h 692"/>
              <a:gd name="T16" fmla="*/ 919855905 w 871"/>
              <a:gd name="T17" fmla="*/ 1023183438 h 692"/>
              <a:gd name="T18" fmla="*/ 690522563 w 871"/>
              <a:gd name="T19" fmla="*/ 680442188 h 692"/>
              <a:gd name="T20" fmla="*/ 574595417 w 871"/>
              <a:gd name="T21" fmla="*/ 509071563 h 692"/>
              <a:gd name="T22" fmla="*/ 458668272 w 871"/>
              <a:gd name="T23" fmla="*/ 342741250 h 692"/>
              <a:gd name="T24" fmla="*/ 345260488 w 871"/>
              <a:gd name="T25" fmla="*/ 201612500 h 692"/>
              <a:gd name="T26" fmla="*/ 229333342 w 871"/>
              <a:gd name="T27" fmla="*/ 93246575 h 692"/>
              <a:gd name="T28" fmla="*/ 110886835 w 871"/>
              <a:gd name="T29" fmla="*/ 25201563 h 692"/>
              <a:gd name="T30" fmla="*/ 0 w 87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871" h="692">
                <a:moveTo>
                  <a:pt x="870" y="691"/>
                </a:moveTo>
                <a:lnTo>
                  <a:pt x="777" y="684"/>
                </a:lnTo>
                <a:lnTo>
                  <a:pt x="733" y="676"/>
                </a:lnTo>
                <a:lnTo>
                  <a:pt x="686" y="664"/>
                </a:lnTo>
                <a:lnTo>
                  <a:pt x="640" y="649"/>
                </a:lnTo>
                <a:lnTo>
                  <a:pt x="596" y="627"/>
                </a:lnTo>
                <a:lnTo>
                  <a:pt x="549" y="598"/>
                </a:lnTo>
                <a:lnTo>
                  <a:pt x="456" y="519"/>
                </a:lnTo>
                <a:lnTo>
                  <a:pt x="365" y="406"/>
                </a:lnTo>
                <a:lnTo>
                  <a:pt x="274" y="270"/>
                </a:lnTo>
                <a:lnTo>
                  <a:pt x="228" y="202"/>
                </a:lnTo>
                <a:lnTo>
                  <a:pt x="182" y="136"/>
                </a:lnTo>
                <a:lnTo>
                  <a:pt x="137" y="80"/>
                </a:lnTo>
                <a:lnTo>
                  <a:pt x="91" y="37"/>
                </a:lnTo>
                <a:lnTo>
                  <a:pt x="44" y="10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6" name="Freeform 23"/>
          <p:cNvSpPr>
            <a:spLocks/>
          </p:cNvSpPr>
          <p:nvPr/>
        </p:nvSpPr>
        <p:spPr bwMode="auto">
          <a:xfrm>
            <a:off x="6383338" y="3227388"/>
            <a:ext cx="461962" cy="1098550"/>
          </a:xfrm>
          <a:custGeom>
            <a:avLst/>
            <a:gdLst>
              <a:gd name="T0" fmla="*/ 0 w 291"/>
              <a:gd name="T1" fmla="*/ 1741428763 h 692"/>
              <a:gd name="T2" fmla="*/ 73083658 w 291"/>
              <a:gd name="T3" fmla="*/ 1723786875 h 692"/>
              <a:gd name="T4" fmla="*/ 110886755 w 291"/>
              <a:gd name="T5" fmla="*/ 1703625625 h 692"/>
              <a:gd name="T6" fmla="*/ 151209211 w 291"/>
              <a:gd name="T7" fmla="*/ 1673383750 h 692"/>
              <a:gd name="T8" fmla="*/ 189010720 w 291"/>
              <a:gd name="T9" fmla="*/ 1635582200 h 692"/>
              <a:gd name="T10" fmla="*/ 226813817 w 291"/>
              <a:gd name="T11" fmla="*/ 1580138763 h 692"/>
              <a:gd name="T12" fmla="*/ 267136273 w 291"/>
              <a:gd name="T13" fmla="*/ 1507053438 h 692"/>
              <a:gd name="T14" fmla="*/ 345260239 w 291"/>
              <a:gd name="T15" fmla="*/ 1307961888 h 692"/>
              <a:gd name="T16" fmla="*/ 423385792 w 291"/>
              <a:gd name="T17" fmla="*/ 1023183438 h 692"/>
              <a:gd name="T18" fmla="*/ 496469450 w 291"/>
              <a:gd name="T19" fmla="*/ 680442188 h 692"/>
              <a:gd name="T20" fmla="*/ 534272547 w 291"/>
              <a:gd name="T21" fmla="*/ 509071563 h 692"/>
              <a:gd name="T22" fmla="*/ 574595003 w 291"/>
              <a:gd name="T23" fmla="*/ 342741250 h 692"/>
              <a:gd name="T24" fmla="*/ 612396512 w 291"/>
              <a:gd name="T25" fmla="*/ 201612500 h 692"/>
              <a:gd name="T26" fmla="*/ 652718969 w 291"/>
              <a:gd name="T27" fmla="*/ 93246575 h 692"/>
              <a:gd name="T28" fmla="*/ 690522065 w 291"/>
              <a:gd name="T29" fmla="*/ 25201563 h 692"/>
              <a:gd name="T30" fmla="*/ 730844521 w 29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91" h="692">
                <a:moveTo>
                  <a:pt x="0" y="691"/>
                </a:moveTo>
                <a:lnTo>
                  <a:pt x="29" y="684"/>
                </a:lnTo>
                <a:lnTo>
                  <a:pt x="44" y="676"/>
                </a:lnTo>
                <a:lnTo>
                  <a:pt x="60" y="664"/>
                </a:lnTo>
                <a:lnTo>
                  <a:pt x="75" y="649"/>
                </a:lnTo>
                <a:lnTo>
                  <a:pt x="90" y="627"/>
                </a:lnTo>
                <a:lnTo>
                  <a:pt x="106" y="598"/>
                </a:lnTo>
                <a:lnTo>
                  <a:pt x="137" y="519"/>
                </a:lnTo>
                <a:lnTo>
                  <a:pt x="168" y="406"/>
                </a:lnTo>
                <a:lnTo>
                  <a:pt x="197" y="270"/>
                </a:lnTo>
                <a:lnTo>
                  <a:pt x="212" y="202"/>
                </a:lnTo>
                <a:lnTo>
                  <a:pt x="228" y="136"/>
                </a:lnTo>
                <a:lnTo>
                  <a:pt x="243" y="80"/>
                </a:lnTo>
                <a:lnTo>
                  <a:pt x="259" y="37"/>
                </a:lnTo>
                <a:lnTo>
                  <a:pt x="274" y="10"/>
                </a:lnTo>
                <a:lnTo>
                  <a:pt x="290" y="0"/>
                </a:lnTo>
              </a:path>
            </a:pathLst>
          </a:custGeom>
          <a:noFill/>
          <a:ln w="25400" cap="rnd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7" name="Freeform 24"/>
          <p:cNvSpPr>
            <a:spLocks/>
          </p:cNvSpPr>
          <p:nvPr/>
        </p:nvSpPr>
        <p:spPr bwMode="auto">
          <a:xfrm>
            <a:off x="1198563" y="5476875"/>
            <a:ext cx="1039812" cy="463550"/>
          </a:xfrm>
          <a:custGeom>
            <a:avLst/>
            <a:gdLst>
              <a:gd name="T0" fmla="*/ 0 w 655"/>
              <a:gd name="T1" fmla="*/ 733366263 h 292"/>
              <a:gd name="T2" fmla="*/ 1648181395 w 655"/>
              <a:gd name="T3" fmla="*/ 733366263 h 292"/>
              <a:gd name="T4" fmla="*/ 1648181395 w 655"/>
              <a:gd name="T5" fmla="*/ 0 h 292"/>
              <a:gd name="T6" fmla="*/ 0 w 655"/>
              <a:gd name="T7" fmla="*/ 0 h 292"/>
              <a:gd name="T8" fmla="*/ 0 w 655"/>
              <a:gd name="T9" fmla="*/ 733366263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55" h="292">
                <a:moveTo>
                  <a:pt x="0" y="291"/>
                </a:moveTo>
                <a:lnTo>
                  <a:pt x="654" y="291"/>
                </a:lnTo>
                <a:lnTo>
                  <a:pt x="654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8575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198" name="Line 25"/>
          <p:cNvSpPr>
            <a:spLocks noChangeShapeType="1"/>
          </p:cNvSpPr>
          <p:nvPr/>
        </p:nvSpPr>
        <p:spPr bwMode="auto">
          <a:xfrm>
            <a:off x="1905000" y="54864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199" name="Line 26"/>
          <p:cNvSpPr>
            <a:spLocks noChangeShapeType="1"/>
          </p:cNvSpPr>
          <p:nvPr/>
        </p:nvSpPr>
        <p:spPr bwMode="auto">
          <a:xfrm flipV="1">
            <a:off x="2286000" y="5715000"/>
            <a:ext cx="228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0" name="Freeform 27"/>
          <p:cNvSpPr>
            <a:spLocks/>
          </p:cNvSpPr>
          <p:nvPr/>
        </p:nvSpPr>
        <p:spPr bwMode="auto">
          <a:xfrm>
            <a:off x="4267200" y="5486400"/>
            <a:ext cx="609600" cy="457200"/>
          </a:xfrm>
          <a:custGeom>
            <a:avLst/>
            <a:gdLst>
              <a:gd name="T0" fmla="*/ 0 w 288"/>
              <a:gd name="T1" fmla="*/ 713410496 h 292"/>
              <a:gd name="T2" fmla="*/ 1285839017 w 288"/>
              <a:gd name="T3" fmla="*/ 713410496 h 292"/>
              <a:gd name="T4" fmla="*/ 1285839017 w 288"/>
              <a:gd name="T5" fmla="*/ 0 h 292"/>
              <a:gd name="T6" fmla="*/ 0 w 288"/>
              <a:gd name="T7" fmla="*/ 0 h 292"/>
              <a:gd name="T8" fmla="*/ 0 w 288"/>
              <a:gd name="T9" fmla="*/ 713410496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8" h="292">
                <a:moveTo>
                  <a:pt x="0" y="291"/>
                </a:moveTo>
                <a:lnTo>
                  <a:pt x="287" y="291"/>
                </a:lnTo>
                <a:lnTo>
                  <a:pt x="287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8575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201" name="Freeform 28"/>
          <p:cNvSpPr>
            <a:spLocks/>
          </p:cNvSpPr>
          <p:nvPr/>
        </p:nvSpPr>
        <p:spPr bwMode="auto">
          <a:xfrm>
            <a:off x="6705600" y="5486400"/>
            <a:ext cx="914400" cy="457200"/>
          </a:xfrm>
          <a:custGeom>
            <a:avLst/>
            <a:gdLst>
              <a:gd name="T0" fmla="*/ 0 w 653"/>
              <a:gd name="T1" fmla="*/ 713410496 h 292"/>
              <a:gd name="T2" fmla="*/ 1278479632 w 653"/>
              <a:gd name="T3" fmla="*/ 713410496 h 292"/>
              <a:gd name="T4" fmla="*/ 1278479632 w 653"/>
              <a:gd name="T5" fmla="*/ 0 h 292"/>
              <a:gd name="T6" fmla="*/ 0 w 653"/>
              <a:gd name="T7" fmla="*/ 0 h 292"/>
              <a:gd name="T8" fmla="*/ 0 w 653"/>
              <a:gd name="T9" fmla="*/ 713410496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53" h="292">
                <a:moveTo>
                  <a:pt x="0" y="291"/>
                </a:moveTo>
                <a:lnTo>
                  <a:pt x="652" y="291"/>
                </a:lnTo>
                <a:lnTo>
                  <a:pt x="652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8575" cap="rnd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202" name="Line 29"/>
          <p:cNvSpPr>
            <a:spLocks noChangeShapeType="1"/>
          </p:cNvSpPr>
          <p:nvPr/>
        </p:nvSpPr>
        <p:spPr bwMode="auto">
          <a:xfrm>
            <a:off x="7010400" y="54864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3" name="Line 30"/>
          <p:cNvSpPr>
            <a:spLocks noChangeShapeType="1"/>
          </p:cNvSpPr>
          <p:nvPr/>
        </p:nvSpPr>
        <p:spPr bwMode="auto">
          <a:xfrm>
            <a:off x="609600" y="5715000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4" name="Line 31"/>
          <p:cNvSpPr>
            <a:spLocks noChangeShapeType="1"/>
          </p:cNvSpPr>
          <p:nvPr/>
        </p:nvSpPr>
        <p:spPr bwMode="auto">
          <a:xfrm flipH="1">
            <a:off x="64008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5" name="Line 32"/>
          <p:cNvSpPr>
            <a:spLocks noChangeShapeType="1"/>
          </p:cNvSpPr>
          <p:nvPr/>
        </p:nvSpPr>
        <p:spPr bwMode="auto">
          <a:xfrm flipV="1">
            <a:off x="3657600" y="5708650"/>
            <a:ext cx="615950" cy="63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6" name="Line 33"/>
          <p:cNvSpPr>
            <a:spLocks noChangeShapeType="1"/>
          </p:cNvSpPr>
          <p:nvPr/>
        </p:nvSpPr>
        <p:spPr bwMode="auto">
          <a:xfrm flipV="1">
            <a:off x="4876800" y="5715000"/>
            <a:ext cx="609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7" name="Line 34"/>
          <p:cNvSpPr>
            <a:spLocks noChangeShapeType="1"/>
          </p:cNvSpPr>
          <p:nvPr/>
        </p:nvSpPr>
        <p:spPr bwMode="auto">
          <a:xfrm flipV="1">
            <a:off x="7620000" y="5715000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8" name="Line 35"/>
          <p:cNvSpPr>
            <a:spLocks noChangeShapeType="1"/>
          </p:cNvSpPr>
          <p:nvPr/>
        </p:nvSpPr>
        <p:spPr bwMode="auto">
          <a:xfrm flipV="1">
            <a:off x="6400800" y="5715000"/>
            <a:ext cx="304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09" name="Line 36"/>
          <p:cNvSpPr>
            <a:spLocks noChangeShapeType="1"/>
          </p:cNvSpPr>
          <p:nvPr/>
        </p:nvSpPr>
        <p:spPr bwMode="auto">
          <a:xfrm>
            <a:off x="4572000" y="54864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0" name="Line 37"/>
          <p:cNvSpPr>
            <a:spLocks noChangeShapeType="1"/>
          </p:cNvSpPr>
          <p:nvPr/>
        </p:nvSpPr>
        <p:spPr bwMode="auto">
          <a:xfrm>
            <a:off x="7543800" y="4089400"/>
            <a:ext cx="0" cy="2540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1" name="Line 38"/>
          <p:cNvSpPr>
            <a:spLocks noChangeShapeType="1"/>
          </p:cNvSpPr>
          <p:nvPr/>
        </p:nvSpPr>
        <p:spPr bwMode="auto">
          <a:xfrm flipH="1">
            <a:off x="81534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2" name="Line 39"/>
          <p:cNvSpPr>
            <a:spLocks noChangeShapeType="1"/>
          </p:cNvSpPr>
          <p:nvPr/>
        </p:nvSpPr>
        <p:spPr bwMode="auto">
          <a:xfrm flipH="1">
            <a:off x="54864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3" name="Line 40"/>
          <p:cNvSpPr>
            <a:spLocks noChangeShapeType="1"/>
          </p:cNvSpPr>
          <p:nvPr/>
        </p:nvSpPr>
        <p:spPr bwMode="auto">
          <a:xfrm flipH="1">
            <a:off x="36576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4" name="Line 41"/>
          <p:cNvSpPr>
            <a:spLocks noChangeShapeType="1"/>
          </p:cNvSpPr>
          <p:nvPr/>
        </p:nvSpPr>
        <p:spPr bwMode="auto">
          <a:xfrm flipH="1">
            <a:off x="25146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5" name="Line 42"/>
          <p:cNvSpPr>
            <a:spLocks noChangeShapeType="1"/>
          </p:cNvSpPr>
          <p:nvPr/>
        </p:nvSpPr>
        <p:spPr bwMode="auto">
          <a:xfrm flipH="1">
            <a:off x="609600" y="55626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50216" name="Object 43"/>
          <p:cNvGraphicFramePr>
            <a:graphicFrameLocks noChangeAspect="1"/>
          </p:cNvGraphicFramePr>
          <p:nvPr/>
        </p:nvGraphicFramePr>
        <p:xfrm>
          <a:off x="990600" y="4724400"/>
          <a:ext cx="377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3" imgW="177569" imgH="215619" progId="Equation.DSMT4">
                  <p:embed/>
                </p:oleObj>
              </mc:Choice>
              <mc:Fallback>
                <p:oleObj name="Equation" r:id="rId3" imgW="177569" imgH="21561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24400"/>
                        <a:ext cx="377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17" name="Line 44"/>
          <p:cNvSpPr>
            <a:spLocks noChangeShapeType="1"/>
          </p:cNvSpPr>
          <p:nvPr/>
        </p:nvSpPr>
        <p:spPr bwMode="auto">
          <a:xfrm>
            <a:off x="3810000" y="4419600"/>
            <a:ext cx="16351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50218" name="Line 45"/>
          <p:cNvSpPr>
            <a:spLocks noChangeShapeType="1"/>
          </p:cNvSpPr>
          <p:nvPr/>
        </p:nvSpPr>
        <p:spPr bwMode="auto">
          <a:xfrm>
            <a:off x="6442075" y="4419600"/>
            <a:ext cx="16351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50219" name="Object 46"/>
          <p:cNvGraphicFramePr>
            <a:graphicFrameLocks noChangeAspect="1"/>
          </p:cNvGraphicFramePr>
          <p:nvPr/>
        </p:nvGraphicFramePr>
        <p:xfrm>
          <a:off x="4038600" y="4724400"/>
          <a:ext cx="377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5" imgW="177569" imgH="215619" progId="Equation.DSMT4">
                  <p:embed/>
                </p:oleObj>
              </mc:Choice>
              <mc:Fallback>
                <p:oleObj name="Equation" r:id="rId5" imgW="177569" imgH="21561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724400"/>
                        <a:ext cx="377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0" name="Object 47"/>
          <p:cNvGraphicFramePr>
            <a:graphicFrameLocks noChangeAspect="1"/>
          </p:cNvGraphicFramePr>
          <p:nvPr/>
        </p:nvGraphicFramePr>
        <p:xfrm>
          <a:off x="6480175" y="4724400"/>
          <a:ext cx="377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6" imgW="177569" imgH="215619" progId="Equation.DSMT4">
                  <p:embed/>
                </p:oleObj>
              </mc:Choice>
              <mc:Fallback>
                <p:oleObj name="Equation" r:id="rId6" imgW="177569" imgH="215619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4724400"/>
                        <a:ext cx="377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1" name="Object 48"/>
          <p:cNvGraphicFramePr>
            <a:graphicFrameLocks noChangeAspect="1"/>
          </p:cNvGraphicFramePr>
          <p:nvPr/>
        </p:nvGraphicFramePr>
        <p:xfrm>
          <a:off x="1666875" y="4724400"/>
          <a:ext cx="4048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7" imgW="190335" imgH="215713" progId="Equation.DSMT4">
                  <p:embed/>
                </p:oleObj>
              </mc:Choice>
              <mc:Fallback>
                <p:oleObj name="Equation" r:id="rId7" imgW="190335" imgH="21571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4724400"/>
                        <a:ext cx="4048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2" name="Object 49"/>
          <p:cNvGraphicFramePr>
            <a:graphicFrameLocks noChangeAspect="1"/>
          </p:cNvGraphicFramePr>
          <p:nvPr/>
        </p:nvGraphicFramePr>
        <p:xfrm>
          <a:off x="4343400" y="4724400"/>
          <a:ext cx="4048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9" imgW="190335" imgH="215713" progId="Equation.DSMT4">
                  <p:embed/>
                </p:oleObj>
              </mc:Choice>
              <mc:Fallback>
                <p:oleObj name="Equation" r:id="rId9" imgW="190335" imgH="215713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724400"/>
                        <a:ext cx="4048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3" name="Object 50"/>
          <p:cNvGraphicFramePr>
            <a:graphicFrameLocks noChangeAspect="1"/>
          </p:cNvGraphicFramePr>
          <p:nvPr/>
        </p:nvGraphicFramePr>
        <p:xfrm>
          <a:off x="6834188" y="4724400"/>
          <a:ext cx="4048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10" imgW="190335" imgH="215713" progId="Equation.DSMT4">
                  <p:embed/>
                </p:oleObj>
              </mc:Choice>
              <mc:Fallback>
                <p:oleObj name="Equation" r:id="rId10" imgW="190335" imgH="21571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188" y="4724400"/>
                        <a:ext cx="4048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4" name="Object 51"/>
          <p:cNvGraphicFramePr>
            <a:graphicFrameLocks noChangeAspect="1"/>
          </p:cNvGraphicFramePr>
          <p:nvPr/>
        </p:nvGraphicFramePr>
        <p:xfrm>
          <a:off x="4648200" y="4711700"/>
          <a:ext cx="4048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11" imgW="190500" imgH="228600" progId="Equation.DSMT4">
                  <p:embed/>
                </p:oleObj>
              </mc:Choice>
              <mc:Fallback>
                <p:oleObj name="Equation" r:id="rId11" imgW="190500" imgH="2286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711700"/>
                        <a:ext cx="4048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5" name="Object 52"/>
          <p:cNvGraphicFramePr>
            <a:graphicFrameLocks noChangeAspect="1"/>
          </p:cNvGraphicFramePr>
          <p:nvPr/>
        </p:nvGraphicFramePr>
        <p:xfrm>
          <a:off x="7443788" y="4724400"/>
          <a:ext cx="4048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13" imgW="190500" imgH="228600" progId="Equation.DSMT4">
                  <p:embed/>
                </p:oleObj>
              </mc:Choice>
              <mc:Fallback>
                <p:oleObj name="Equation" r:id="rId13" imgW="190500" imgH="2286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4724400"/>
                        <a:ext cx="4048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6" name="Object 53"/>
          <p:cNvGraphicFramePr>
            <a:graphicFrameLocks noChangeAspect="1"/>
          </p:cNvGraphicFramePr>
          <p:nvPr/>
        </p:nvGraphicFramePr>
        <p:xfrm>
          <a:off x="2057400" y="4724400"/>
          <a:ext cx="4048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14" imgW="190500" imgH="228600" progId="Equation.DSMT4">
                  <p:embed/>
                </p:oleObj>
              </mc:Choice>
              <mc:Fallback>
                <p:oleObj name="Equation" r:id="rId14" imgW="190500" imgH="2286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724400"/>
                        <a:ext cx="4048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6200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altLang="vi-VN" smtClean="0">
                <a:solidFill>
                  <a:schemeClr val="tx1"/>
                </a:solidFill>
                <a:latin typeface="VNI-Times" pitchFamily="2" charset="0"/>
              </a:rPr>
              <a:t>Trung bình soá hoïc (Mean)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295400"/>
            <a:ext cx="5380037" cy="5334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1. Trung bình maãu</a:t>
            </a:r>
          </a:p>
          <a:p>
            <a:r>
              <a:rPr lang="en-US" altLang="vi-VN" smtClean="0">
                <a:latin typeface="VNI-Times" pitchFamily="2" charset="0"/>
              </a:rPr>
              <a:t>Tính töø döõ lieäu goác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Trong ñoù: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	: trung bình maãu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 x</a:t>
            </a:r>
            <a:r>
              <a:rPr lang="en-US" altLang="vi-VN" baseline="-25000" smtClean="0">
                <a:latin typeface="VNI-Times" pitchFamily="2" charset="0"/>
              </a:rPr>
              <a:t>i</a:t>
            </a:r>
            <a:r>
              <a:rPr lang="en-US" altLang="vi-VN" smtClean="0">
                <a:latin typeface="VNI-Times" pitchFamily="2" charset="0"/>
              </a:rPr>
              <a:t>: giaù trò cuûa quan saùt thöù i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n: kích thöôùc maãu</a:t>
            </a:r>
          </a:p>
          <a:p>
            <a:endParaRPr lang="en-US" altLang="vi-VN" smtClean="0"/>
          </a:p>
        </p:txBody>
      </p:sp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1295400" y="4876800"/>
          <a:ext cx="3905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139579" imgH="164957" progId="Equation.DSMT4">
                  <p:embed/>
                </p:oleObj>
              </mc:Choice>
              <mc:Fallback>
                <p:oleObj name="Equation" r:id="rId3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3905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389" name="Straight Connector 8"/>
          <p:cNvCxnSpPr>
            <a:cxnSpLocks noChangeShapeType="1"/>
          </p:cNvCxnSpPr>
          <p:nvPr/>
        </p:nvCxnSpPr>
        <p:spPr bwMode="auto">
          <a:xfrm>
            <a:off x="1219200" y="1143000"/>
            <a:ext cx="7696200" cy="0"/>
          </a:xfrm>
          <a:prstGeom prst="line">
            <a:avLst/>
          </a:prstGeom>
          <a:noFill/>
          <a:ln w="57150" algn="ctr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6390" name="Object 8"/>
          <p:cNvGraphicFramePr>
            <a:graphicFrameLocks noChangeAspect="1"/>
          </p:cNvGraphicFramePr>
          <p:nvPr/>
        </p:nvGraphicFramePr>
        <p:xfrm>
          <a:off x="3429000" y="2590800"/>
          <a:ext cx="15240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5" imgW="596900" imgH="609600" progId="Equation.DSMT4">
                  <p:embed/>
                </p:oleObj>
              </mc:Choice>
              <mc:Fallback>
                <p:oleObj name="Equation" r:id="rId5" imgW="596900" imgH="609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90800"/>
                        <a:ext cx="15240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142B56-F383-4DC4-92F4-9ED20BDBAF7E}" type="slidenum">
              <a:rPr lang="en-US" altLang="vi-VN" sz="1400">
                <a:latin typeface="Arial" panose="020B0604020202020204" pitchFamily="34" charset="0"/>
              </a:rPr>
              <a:pPr/>
              <a:t>4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639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67200" y="63246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2000"/>
            <a:ext cx="7315200" cy="5410200"/>
          </a:xfrm>
        </p:spPr>
        <p:txBody>
          <a:bodyPr/>
          <a:lstStyle/>
          <a:p>
            <a:r>
              <a:rPr lang="en-US" altLang="vi-VN" smtClean="0">
                <a:latin typeface="VNI-Times" pitchFamily="2" charset="0"/>
              </a:rPr>
              <a:t>Döõ lieäu phaân nhoùm (Grouped Data)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Trong ñoù: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m</a:t>
            </a:r>
            <a:r>
              <a:rPr lang="en-US" altLang="vi-VN" baseline="-25000" smtClean="0">
                <a:latin typeface="VNI-Times" pitchFamily="2" charset="0"/>
              </a:rPr>
              <a:t>i</a:t>
            </a:r>
            <a:r>
              <a:rPr lang="en-US" altLang="vi-VN" smtClean="0">
                <a:latin typeface="VNI-Times" pitchFamily="2" charset="0"/>
              </a:rPr>
              <a:t>: ñieåm giöõa (midpoint) của khoảng thứ i</a:t>
            </a:r>
          </a:p>
          <a:p>
            <a:pPr>
              <a:buFont typeface="Monotype Sorts" pitchFamily="2" charset="2"/>
              <a:buNone/>
            </a:pPr>
            <a:r>
              <a:rPr lang="en-US" altLang="vi-VN" smtClean="0">
                <a:latin typeface="VNI-Times" pitchFamily="2" charset="0"/>
              </a:rPr>
              <a:t>f</a:t>
            </a:r>
            <a:r>
              <a:rPr lang="en-US" altLang="vi-VN" baseline="-25000" smtClean="0">
                <a:latin typeface="VNI-Times" pitchFamily="2" charset="0"/>
              </a:rPr>
              <a:t>i</a:t>
            </a:r>
            <a:r>
              <a:rPr lang="en-US" altLang="vi-VN" smtClean="0">
                <a:latin typeface="VNI-Times" pitchFamily="2" charset="0"/>
              </a:rPr>
              <a:t>: taàn soá (frequency)</a:t>
            </a: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>
              <a:latin typeface="VNI-Times" pitchFamily="2" charset="0"/>
            </a:endParaRPr>
          </a:p>
          <a:p>
            <a:endParaRPr lang="en-US" altLang="vi-VN" smtClean="0"/>
          </a:p>
        </p:txBody>
      </p:sp>
      <p:graphicFrame>
        <p:nvGraphicFramePr>
          <p:cNvPr id="17411" name="Object 4"/>
          <p:cNvGraphicFramePr>
            <a:graphicFrameLocks noChangeAspect="1"/>
          </p:cNvGraphicFramePr>
          <p:nvPr/>
        </p:nvGraphicFramePr>
        <p:xfrm>
          <a:off x="2533650" y="1447800"/>
          <a:ext cx="4324350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" imgW="1371600" imgH="838200" progId="Equation.DSMT4">
                  <p:embed/>
                </p:oleObj>
              </mc:Choice>
              <mc:Fallback>
                <p:oleObj name="Equation" r:id="rId3" imgW="13716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1447800"/>
                        <a:ext cx="4324350" cy="264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BF31D8-2304-4FF3-8DE5-A0C39F7FFDA0}" type="slidenum">
              <a:rPr lang="en-US" altLang="vi-VN" sz="1400">
                <a:latin typeface="Arial" panose="020B0604020202020204" pitchFamily="34" charset="0"/>
              </a:rPr>
              <a:pPr/>
              <a:t>5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7413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vi-VN" sz="3200" smtClean="0">
                <a:solidFill>
                  <a:schemeClr val="tx1"/>
                </a:solidFill>
                <a:latin typeface="VNI-Times" pitchFamily="2" charset="0"/>
              </a:rPr>
              <a:t>Trung bình troïng soá (Weighted Mean)</a:t>
            </a:r>
            <a:endParaRPr lang="en-US" altLang="vi-VN" smtClean="0">
              <a:solidFill>
                <a:schemeClr val="tx1"/>
              </a:solidFill>
            </a:endParaRPr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1717675" y="1524000"/>
          <a:ext cx="5327650" cy="502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1320800" imgH="1244600" progId="Equation.DSMT4">
                  <p:embed/>
                </p:oleObj>
              </mc:Choice>
              <mc:Fallback>
                <p:oleObj name="Equation" r:id="rId3" imgW="1320800" imgH="1244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524000"/>
                        <a:ext cx="5327650" cy="502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805031-995C-4016-A243-D9531E07442C}" type="slidenum">
              <a:rPr lang="en-US" altLang="vi-VN" sz="1400">
                <a:latin typeface="Arial" panose="020B0604020202020204" pitchFamily="34" charset="0"/>
              </a:rPr>
              <a:pPr/>
              <a:t>6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8437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381000"/>
            <a:ext cx="7772400" cy="5715000"/>
          </a:xfrm>
        </p:spPr>
        <p:txBody>
          <a:bodyPr/>
          <a:lstStyle/>
          <a:p>
            <a:pPr>
              <a:defRPr/>
            </a:pPr>
            <a:r>
              <a:rPr lang="en-US" sz="3600" smtClean="0">
                <a:latin typeface="VNI-Times" pitchFamily="2" charset="0"/>
              </a:rPr>
              <a:t>Tính chaát cuûa trung bình soá hoïc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mtClean="0">
                <a:latin typeface="VNI-Times" pitchFamily="2" charset="0"/>
              </a:rPr>
              <a:t>Toång ñoä leäch giöõa caùc giaù trò x</a:t>
            </a:r>
            <a:r>
              <a:rPr lang="en-US" baseline="-25000" smtClean="0">
                <a:latin typeface="VNI-Times" pitchFamily="2" charset="0"/>
              </a:rPr>
              <a:t>i  </a:t>
            </a:r>
            <a:r>
              <a:rPr lang="en-US" smtClean="0">
                <a:latin typeface="VNI-Times" pitchFamily="2" charset="0"/>
              </a:rPr>
              <a:t>vôùi trung bình soá hoïc baèng 0.</a:t>
            </a: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  <a:defRPr/>
            </a:pPr>
            <a:endParaRPr lang="en-US" smtClean="0">
              <a:latin typeface="VNI-Times" pitchFamily="2" charset="0"/>
            </a:endParaRPr>
          </a:p>
        </p:txBody>
      </p:sp>
      <p:graphicFrame>
        <p:nvGraphicFramePr>
          <p:cNvPr id="19459" name="Object 4"/>
          <p:cNvGraphicFramePr>
            <a:graphicFrameLocks noChangeAspect="1"/>
          </p:cNvGraphicFramePr>
          <p:nvPr/>
        </p:nvGraphicFramePr>
        <p:xfrm>
          <a:off x="2057400" y="3213100"/>
          <a:ext cx="49530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901309" imgH="431613" progId="Equation.DSMT4">
                  <p:embed/>
                </p:oleObj>
              </mc:Choice>
              <mc:Fallback>
                <p:oleObj name="Equation" r:id="rId3" imgW="901309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13100"/>
                        <a:ext cx="4953000" cy="17399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D40E71-0E83-4F03-8C64-CF5E5F16E6B6}" type="slidenum">
              <a:rPr lang="en-US" altLang="vi-VN" sz="1400">
                <a:latin typeface="Arial" panose="020B0604020202020204" pitchFamily="34" charset="0"/>
              </a:rPr>
              <a:pPr/>
              <a:t>7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19461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304800"/>
            <a:ext cx="6781800" cy="5715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</a:rPr>
              <a:t>2.Trung bình toång theå </a:t>
            </a:r>
          </a:p>
          <a:p>
            <a:r>
              <a:rPr lang="en-US" altLang="vi-VN" sz="3600" smtClean="0">
                <a:latin typeface="VNI-Times" pitchFamily="2" charset="0"/>
              </a:rPr>
              <a:t>Tính töø döõ lieäu goác</a:t>
            </a: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</a:rPr>
              <a:t>Trong ñoù:</a:t>
            </a:r>
          </a:p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  <a:sym typeface="Symbol" panose="05050102010706020507" pitchFamily="18" charset="2"/>
              </a:rPr>
              <a:t>: trung bình toång theå</a:t>
            </a:r>
          </a:p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  <a:sym typeface="Symbol" panose="05050102010706020507" pitchFamily="18" charset="2"/>
              </a:rPr>
              <a:t>x</a:t>
            </a:r>
            <a:r>
              <a:rPr lang="en-US" altLang="vi-VN" sz="3600" baseline="-25000" smtClean="0">
                <a:latin typeface="VNI-Times" pitchFamily="2" charset="0"/>
                <a:sym typeface="Symbol" panose="05050102010706020507" pitchFamily="18" charset="2"/>
              </a:rPr>
              <a:t>i</a:t>
            </a:r>
            <a:r>
              <a:rPr lang="en-US" altLang="vi-VN" sz="3600" smtClean="0">
                <a:latin typeface="VNI-Times" pitchFamily="2" charset="0"/>
                <a:sym typeface="Symbol" panose="05050102010706020507" pitchFamily="18" charset="2"/>
              </a:rPr>
              <a:t>: giaù trò cuûa quan saùt thöù i</a:t>
            </a:r>
          </a:p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  <a:sym typeface="Symbol" panose="05050102010706020507" pitchFamily="18" charset="2"/>
              </a:rPr>
              <a:t>N: kích thöôùc toång theå</a:t>
            </a:r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z="3600" baseline="-25000" smtClean="0">
                <a:latin typeface="VNI-Times" pitchFamily="2" charset="0"/>
              </a:rPr>
              <a:t>.</a:t>
            </a:r>
          </a:p>
          <a:p>
            <a:endParaRPr lang="en-US" altLang="vi-VN" smtClean="0"/>
          </a:p>
        </p:txBody>
      </p:sp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4114800" y="1600200"/>
          <a:ext cx="20224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622030" imgH="609336" progId="Equation.DSMT4">
                  <p:embed/>
                </p:oleObj>
              </mc:Choice>
              <mc:Fallback>
                <p:oleObj name="Equation" r:id="rId3" imgW="622030" imgH="6093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600200"/>
                        <a:ext cx="20224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AA2B99-82FE-411D-9E54-3514B5C2909D}" type="slidenum">
              <a:rPr lang="en-US" altLang="vi-VN" sz="1400">
                <a:latin typeface="Arial" panose="020B0604020202020204" pitchFamily="34" charset="0"/>
              </a:rPr>
              <a:pPr/>
              <a:t>8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0485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533400"/>
            <a:ext cx="7772400" cy="5562600"/>
          </a:xfrm>
        </p:spPr>
        <p:txBody>
          <a:bodyPr/>
          <a:lstStyle/>
          <a:p>
            <a:r>
              <a:rPr lang="en-US" altLang="vi-VN" sz="3600" smtClean="0">
                <a:latin typeface="VNI-Times" pitchFamily="2" charset="0"/>
              </a:rPr>
              <a:t>Döõ lieäu phaân nhoùm</a:t>
            </a: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endParaRPr lang="en-US" altLang="vi-VN" sz="3600" smtClean="0">
              <a:latin typeface="VNI-Times" pitchFamily="2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vi-VN" sz="3600" smtClean="0">
                <a:latin typeface="VNI-Times" pitchFamily="2" charset="0"/>
              </a:rPr>
              <a:t>Trong đoù </a:t>
            </a:r>
          </a:p>
        </p:txBody>
      </p:sp>
      <p:graphicFrame>
        <p:nvGraphicFramePr>
          <p:cNvPr id="21507" name="Object 4"/>
          <p:cNvGraphicFramePr>
            <a:graphicFrameLocks noChangeAspect="1"/>
          </p:cNvGraphicFramePr>
          <p:nvPr/>
        </p:nvGraphicFramePr>
        <p:xfrm>
          <a:off x="2819400" y="1600200"/>
          <a:ext cx="3733800" cy="199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3" imgW="774364" imgH="609336" progId="Equation.DSMT4">
                  <p:embed/>
                </p:oleObj>
              </mc:Choice>
              <mc:Fallback>
                <p:oleObj name="Equation" r:id="rId3" imgW="774364" imgH="6093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00200"/>
                        <a:ext cx="3733800" cy="1990725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/>
          <p:cNvGraphicFramePr>
            <a:graphicFrameLocks noChangeAspect="1"/>
          </p:cNvGraphicFramePr>
          <p:nvPr/>
        </p:nvGraphicFramePr>
        <p:xfrm>
          <a:off x="3200400" y="4038600"/>
          <a:ext cx="21971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5" imgW="622030" imgH="431613" progId="Equation.DSMT4">
                  <p:embed/>
                </p:oleObj>
              </mc:Choice>
              <mc:Fallback>
                <p:oleObj name="Equation" r:id="rId5" imgW="622030" imgH="4316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038600"/>
                        <a:ext cx="21971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53FE9D-8709-45CF-B27C-FF0DB22B6314}" type="slidenum">
              <a:rPr lang="en-US" altLang="vi-VN" sz="1400">
                <a:latin typeface="Arial" panose="020B0604020202020204" pitchFamily="34" charset="0"/>
              </a:rPr>
              <a:pPr/>
              <a:t>9</a:t>
            </a:fld>
            <a:endParaRPr lang="en-US" altLang="vi-VN" sz="1400">
              <a:latin typeface="Arial" panose="020B0604020202020204" pitchFamily="34" charset="0"/>
            </a:endParaRPr>
          </a:p>
        </p:txBody>
      </p:sp>
      <p:sp>
        <p:nvSpPr>
          <p:cNvPr id="2151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400" smtClean="0">
                <a:latin typeface="Arial" panose="020B0604020202020204" pitchFamily="34" charset="0"/>
              </a:rPr>
              <a:t>NNP-ĐHNH TPHCM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ds Tie">
  <a:themeElements>
    <a:clrScheme name="Dads Tie 4">
      <a:dk1>
        <a:srgbClr val="000000"/>
      </a:dk1>
      <a:lt1>
        <a:srgbClr val="FFFFFF"/>
      </a:lt1>
      <a:dk2>
        <a:srgbClr val="666633"/>
      </a:dk2>
      <a:lt2>
        <a:srgbClr val="908A6C"/>
      </a:lt2>
      <a:accent1>
        <a:srgbClr val="808000"/>
      </a:accent1>
      <a:accent2>
        <a:srgbClr val="996633"/>
      </a:accent2>
      <a:accent3>
        <a:srgbClr val="FFFFFF"/>
      </a:accent3>
      <a:accent4>
        <a:srgbClr val="000000"/>
      </a:accent4>
      <a:accent5>
        <a:srgbClr val="C0C0AA"/>
      </a:accent5>
      <a:accent6>
        <a:srgbClr val="8A5C2D"/>
      </a:accent6>
      <a:hlink>
        <a:srgbClr val="CCCC00"/>
      </a:hlink>
      <a:folHlink>
        <a:srgbClr val="D6DEB2"/>
      </a:folHlink>
    </a:clrScheme>
    <a:fontScheme name="Dad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Designs\Dads Tie.pot</Template>
  <TotalTime>2358</TotalTime>
  <Words>1254</Words>
  <Application>Microsoft Office PowerPoint</Application>
  <PresentationFormat>On-screen Show (4:3)</PresentationFormat>
  <Paragraphs>316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Times New Roman</vt:lpstr>
      <vt:lpstr>Arial</vt:lpstr>
      <vt:lpstr>Monotype Sorts</vt:lpstr>
      <vt:lpstr>VNI-Times</vt:lpstr>
      <vt:lpstr>Wingdings</vt:lpstr>
      <vt:lpstr>Symbol</vt:lpstr>
      <vt:lpstr>Tahoma</vt:lpstr>
      <vt:lpstr>Dads Tie</vt:lpstr>
      <vt:lpstr>MathType 7.0 Equation</vt:lpstr>
      <vt:lpstr>PowerPoint Presentation</vt:lpstr>
      <vt:lpstr>PowerPoint Presentation</vt:lpstr>
      <vt:lpstr> Ñaëc tröng ño löôøng khuynh höôùng taäp trung </vt:lpstr>
      <vt:lpstr>Trung bình soá hoïc (Mean)</vt:lpstr>
      <vt:lpstr>PowerPoint Presentation</vt:lpstr>
      <vt:lpstr>Trung bình troïng soá (Weighted Mean)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Soá trung vò (Median)</vt:lpstr>
      <vt:lpstr>Soá trung vò (Median)</vt:lpstr>
      <vt:lpstr>Ñaëc ñieåm cuûa soá trung vò </vt:lpstr>
      <vt:lpstr> Soá yeáu vò (Mode) </vt:lpstr>
      <vt:lpstr>Mode (tt)</vt:lpstr>
      <vt:lpstr>Mode (tt)</vt:lpstr>
      <vt:lpstr> Trung bình hình hoïc (Geometric Mean) </vt:lpstr>
      <vt:lpstr>Ño löôøng ñoä phaân taùn</vt:lpstr>
      <vt:lpstr>Ño löôøng ñoä phaân taùn (tt)</vt:lpstr>
      <vt:lpstr>Phân vị (tt)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duï: So saùnh 3 taäp döõ lieäu</vt:lpstr>
      <vt:lpstr>PowerPoint Presentation</vt:lpstr>
      <vt:lpstr>PowerPoint Presentation</vt:lpstr>
      <vt:lpstr>PowerPoint Presentation</vt:lpstr>
      <vt:lpstr> Hình daùng phaân phoái cuûa daõy soá (Shape) </vt:lpstr>
      <vt:lpstr> Hình daùng phaân phoái cuûa daõy soá (Shape) </vt:lpstr>
      <vt:lpstr>Dịch vụ hỗ trợ làm bài tập, làm luận văn</vt:lpstr>
      <vt:lpstr> Hình daùng phaân phoái cuûa daõy soá (tt)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Chuong 3 Tom tat du lieu</dc:title>
  <dc:creator>Tiểu Minh</dc:creator>
  <cp:lastModifiedBy>Admin HT</cp:lastModifiedBy>
  <cp:revision>234</cp:revision>
  <dcterms:created xsi:type="dcterms:W3CDTF">1999-12-31T17:28:19Z</dcterms:created>
  <dcterms:modified xsi:type="dcterms:W3CDTF">2024-06-04T08:37:50Z</dcterms:modified>
</cp:coreProperties>
</file>